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2" r:id="rId2"/>
    <p:sldId id="297" r:id="rId3"/>
    <p:sldId id="299" r:id="rId4"/>
    <p:sldId id="301" r:id="rId5"/>
    <p:sldId id="300" r:id="rId6"/>
    <p:sldId id="303" r:id="rId7"/>
    <p:sldId id="304" r:id="rId8"/>
    <p:sldId id="306" r:id="rId9"/>
    <p:sldId id="307" r:id="rId10"/>
    <p:sldId id="308" r:id="rId11"/>
    <p:sldId id="309" r:id="rId12"/>
    <p:sldId id="310" r:id="rId13"/>
    <p:sldId id="311" r:id="rId14"/>
    <p:sldId id="312" r:id="rId15"/>
    <p:sldId id="313" r:id="rId16"/>
    <p:sldId id="330" r:id="rId17"/>
    <p:sldId id="331" r:id="rId18"/>
    <p:sldId id="332"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3" r:id="rId36"/>
    <p:sldId id="334"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0E08"/>
    <a:srgbClr val="4B731F"/>
    <a:srgbClr val="F83530"/>
    <a:srgbClr val="F95D59"/>
    <a:srgbClr val="BEE395"/>
    <a:srgbClr val="95E3B5"/>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18" autoAdjust="0"/>
  </p:normalViewPr>
  <p:slideViewPr>
    <p:cSldViewPr snapToGrid="0">
      <p:cViewPr varScale="1">
        <p:scale>
          <a:sx n="65" d="100"/>
          <a:sy n="65" d="100"/>
        </p:scale>
        <p:origin x="145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1908" y="7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B900AE7-6C31-4AEE-9B70-65754084FF22}" type="slidenum">
              <a:rPr lang="en-US"/>
              <a:pPr/>
              <a:t>‹#›</a:t>
            </a:fld>
            <a:endParaRPr lang="en-US" dirty="0"/>
          </a:p>
        </p:txBody>
      </p:sp>
    </p:spTree>
    <p:extLst>
      <p:ext uri="{BB962C8B-B14F-4D97-AF65-F5344CB8AC3E}">
        <p14:creationId xmlns:p14="http://schemas.microsoft.com/office/powerpoint/2010/main" val="223999339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BCE3E8F8-80C5-4499-B4D5-9A2253A8E90E}" type="slidenum">
              <a:rPr lang="en-US" smtClean="0"/>
              <a:pPr/>
              <a:t>1</a:t>
            </a:fld>
            <a:endParaRPr lang="en-US" dirty="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12557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a:t>
            </a:r>
            <a:r>
              <a:rPr lang="en-US" baseline="0" dirty="0"/>
              <a:t> uses addresses in </a:t>
            </a:r>
            <a:r>
              <a:rPr lang="en-US" baseline="0" dirty="0" err="1"/>
              <a:t>Ansar</a:t>
            </a:r>
            <a:r>
              <a:rPr lang="en-US" baseline="0" dirty="0"/>
              <a:t> </a:t>
            </a:r>
            <a:r>
              <a:rPr lang="en-US" baseline="0" dirty="0" err="1"/>
              <a:t>tajneed</a:t>
            </a:r>
            <a:r>
              <a:rPr lang="en-US" baseline="0" dirty="0"/>
              <a:t> to mail monthly newsletter, quarterly Al-</a:t>
            </a:r>
            <a:r>
              <a:rPr lang="en-US" baseline="0" dirty="0" err="1"/>
              <a:t>Nahl</a:t>
            </a:r>
            <a:r>
              <a:rPr lang="en-US" baseline="0" dirty="0"/>
              <a:t>, and </a:t>
            </a:r>
            <a:r>
              <a:rPr lang="en-US" baseline="0" dirty="0" err="1"/>
              <a:t>taleem</a:t>
            </a:r>
            <a:r>
              <a:rPr lang="en-US" baseline="0" dirty="0"/>
              <a:t> exam.</a:t>
            </a:r>
          </a:p>
          <a:p>
            <a:r>
              <a:rPr lang="en-US" dirty="0"/>
              <a:t>Email address is used for summary of </a:t>
            </a:r>
            <a:r>
              <a:rPr lang="en-US" dirty="0" err="1"/>
              <a:t>khutbah</a:t>
            </a:r>
            <a:r>
              <a:rPr lang="en-US" dirty="0"/>
              <a:t> and urgent</a:t>
            </a:r>
            <a:r>
              <a:rPr lang="en-US" baseline="0" dirty="0"/>
              <a:t> announcements </a:t>
            </a:r>
            <a:r>
              <a:rPr lang="en-US" dirty="0"/>
              <a:t>ONCE-A-Week</a:t>
            </a:r>
          </a:p>
          <a:p>
            <a:r>
              <a:rPr lang="en-US" dirty="0"/>
              <a:t>We</a:t>
            </a:r>
            <a:r>
              <a:rPr lang="en-US" baseline="0" dirty="0"/>
              <a:t> are currently using phone numbers to make </a:t>
            </a:r>
            <a:r>
              <a:rPr lang="en-US" baseline="0" dirty="0" err="1"/>
              <a:t>robo</a:t>
            </a:r>
            <a:r>
              <a:rPr lang="en-US" baseline="0"/>
              <a:t>-calls </a:t>
            </a:r>
            <a:r>
              <a:rPr lang="en-US" baseline="0" dirty="0"/>
              <a:t>for </a:t>
            </a:r>
            <a:r>
              <a:rPr lang="en-US" baseline="0" dirty="0" err="1"/>
              <a:t>ansar</a:t>
            </a:r>
            <a:r>
              <a:rPr lang="en-US" baseline="0" dirty="0"/>
              <a:t> announcements</a:t>
            </a:r>
          </a:p>
          <a:p>
            <a:r>
              <a:rPr lang="en-US" baseline="0" dirty="0"/>
              <a:t>Confirm </a:t>
            </a:r>
            <a:r>
              <a:rPr lang="en-US" baseline="0" dirty="0" err="1"/>
              <a:t>tajneed</a:t>
            </a:r>
            <a:r>
              <a:rPr lang="en-US" baseline="0" dirty="0"/>
              <a:t> data. Points will deducted if mail is returned, email bounces back or information is found to be in-correct (through </a:t>
            </a:r>
            <a:r>
              <a:rPr lang="en-US" baseline="0" dirty="0" err="1"/>
              <a:t>ijtema</a:t>
            </a:r>
            <a:r>
              <a:rPr lang="en-US" baseline="0" dirty="0"/>
              <a:t> registration, </a:t>
            </a:r>
            <a:r>
              <a:rPr lang="en-US" baseline="0" dirty="0" err="1"/>
              <a:t>etc</a:t>
            </a:r>
            <a:r>
              <a:rPr lang="en-US" baseline="0" dirty="0"/>
              <a:t>)</a:t>
            </a:r>
          </a:p>
          <a:p>
            <a:endParaRPr lang="en-US" dirty="0"/>
          </a:p>
        </p:txBody>
      </p:sp>
      <p:sp>
        <p:nvSpPr>
          <p:cNvPr id="4" name="Slide Number Placeholder 3"/>
          <p:cNvSpPr>
            <a:spLocks noGrp="1"/>
          </p:cNvSpPr>
          <p:nvPr>
            <p:ph type="sldNum" sz="quarter" idx="10"/>
          </p:nvPr>
        </p:nvSpPr>
        <p:spPr/>
        <p:txBody>
          <a:bodyPr/>
          <a:lstStyle/>
          <a:p>
            <a:fld id="{EB900AE7-6C31-4AEE-9B70-65754084FF22}" type="slidenum">
              <a:rPr lang="en-US" smtClean="0"/>
              <a:pPr/>
              <a:t>19</a:t>
            </a:fld>
            <a:endParaRPr lang="en-US" dirty="0"/>
          </a:p>
        </p:txBody>
      </p:sp>
    </p:spTree>
    <p:extLst>
      <p:ext uri="{BB962C8B-B14F-4D97-AF65-F5344CB8AC3E}">
        <p14:creationId xmlns:p14="http://schemas.microsoft.com/office/powerpoint/2010/main" val="683242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D2F4235-AA08-41BD-A763-9435CDD50F29}" type="slidenum">
              <a:rPr lang="en-US"/>
              <a:pPr/>
              <a:t>‹#›</a:t>
            </a:fld>
            <a:endParaRPr lang="en-US"/>
          </a:p>
        </p:txBody>
      </p:sp>
    </p:spTree>
    <p:extLst>
      <p:ext uri="{BB962C8B-B14F-4D97-AF65-F5344CB8AC3E}">
        <p14:creationId xmlns:p14="http://schemas.microsoft.com/office/powerpoint/2010/main" val="4124321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3673692-49FA-4187-9C71-65CC31E79ACE}" type="slidenum">
              <a:rPr lang="en-US"/>
              <a:pPr/>
              <a:t>‹#›</a:t>
            </a:fld>
            <a:endParaRPr lang="en-US" dirty="0"/>
          </a:p>
        </p:txBody>
      </p:sp>
    </p:spTree>
    <p:extLst>
      <p:ext uri="{BB962C8B-B14F-4D97-AF65-F5344CB8AC3E}">
        <p14:creationId xmlns:p14="http://schemas.microsoft.com/office/powerpoint/2010/main" val="2517782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F11913E-9F8E-447D-AB05-DFCD329C62B2}" type="slidenum">
              <a:rPr lang="en-US"/>
              <a:pPr/>
              <a:t>‹#›</a:t>
            </a:fld>
            <a:endParaRPr lang="en-US" dirty="0"/>
          </a:p>
        </p:txBody>
      </p:sp>
    </p:spTree>
    <p:extLst>
      <p:ext uri="{BB962C8B-B14F-4D97-AF65-F5344CB8AC3E}">
        <p14:creationId xmlns:p14="http://schemas.microsoft.com/office/powerpoint/2010/main" val="1581009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endParaRPr lang="en-US" dirty="0"/>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CEA90CF6-BEA1-4B72-B048-51605956FDDB}" type="slidenum">
              <a:rPr lang="en-US"/>
              <a:pPr/>
              <a:t>‹#›</a:t>
            </a:fld>
            <a:endParaRPr lang="en-US" dirty="0"/>
          </a:p>
        </p:txBody>
      </p:sp>
    </p:spTree>
    <p:extLst>
      <p:ext uri="{BB962C8B-B14F-4D97-AF65-F5344CB8AC3E}">
        <p14:creationId xmlns:p14="http://schemas.microsoft.com/office/powerpoint/2010/main" val="742369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92FE28E-9D54-4396-8863-5C98F357B6D6}" type="slidenum">
              <a:rPr lang="en-US"/>
              <a:pPr/>
              <a:t>‹#›</a:t>
            </a:fld>
            <a:endParaRPr lang="en-US" dirty="0"/>
          </a:p>
        </p:txBody>
      </p:sp>
    </p:spTree>
    <p:extLst>
      <p:ext uri="{BB962C8B-B14F-4D97-AF65-F5344CB8AC3E}">
        <p14:creationId xmlns:p14="http://schemas.microsoft.com/office/powerpoint/2010/main" val="2707915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4741664" y="2107407"/>
            <a:ext cx="3705610" cy="3795118"/>
          </a:xfrm>
          <a:prstGeom prst="rect">
            <a:avLst/>
          </a:prstGeom>
          <a:ln w="9525">
            <a:round/>
          </a:ln>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642938" y="1902023"/>
            <a:ext cx="3598664" cy="4232672"/>
          </a:xfrm>
          <a:prstGeom prst="rect">
            <a:avLst/>
          </a:prstGeom>
        </p:spPr>
        <p:txBody>
          <a:bodyPr/>
          <a:lstStyle>
            <a:lvl1pPr marL="241093" indent="-241093">
              <a:defRPr sz="2391"/>
            </a:lvl1pPr>
            <a:lvl2pPr marL="482186" indent="-241093">
              <a:defRPr sz="2391"/>
            </a:lvl2pPr>
            <a:lvl3pPr marL="723279" indent="-241093">
              <a:defRPr sz="2391"/>
            </a:lvl3pPr>
            <a:lvl4pPr marL="964372" indent="-241093">
              <a:defRPr sz="2391"/>
            </a:lvl4pPr>
            <a:lvl5pPr marL="1205465" indent="-241093">
              <a:defRPr sz="2391"/>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7311008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EF79F18-62D2-450A-B4A3-4451F5B1FC65}" type="slidenum">
              <a:rPr lang="en-US"/>
              <a:pPr/>
              <a:t>‹#›</a:t>
            </a:fld>
            <a:endParaRPr lang="en-US"/>
          </a:p>
        </p:txBody>
      </p:sp>
    </p:spTree>
    <p:extLst>
      <p:ext uri="{BB962C8B-B14F-4D97-AF65-F5344CB8AC3E}">
        <p14:creationId xmlns:p14="http://schemas.microsoft.com/office/powerpoint/2010/main" val="2465969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8770" y="2401616"/>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7472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16A53913-A1AF-4A31-984B-C3D0A1733E8D}" type="slidenum">
              <a:rPr lang="en-US"/>
              <a:pPr/>
              <a:t>‹#›</a:t>
            </a:fld>
            <a:endParaRPr lang="en-US" dirty="0"/>
          </a:p>
        </p:txBody>
      </p:sp>
    </p:spTree>
    <p:extLst>
      <p:ext uri="{BB962C8B-B14F-4D97-AF65-F5344CB8AC3E}">
        <p14:creationId xmlns:p14="http://schemas.microsoft.com/office/powerpoint/2010/main" val="767917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7606CB32-79B9-42A4-B0A9-DE46C5C8E7E9}" type="slidenum">
              <a:rPr lang="en-US"/>
              <a:pPr/>
              <a:t>‹#›</a:t>
            </a:fld>
            <a:endParaRPr lang="en-US" dirty="0"/>
          </a:p>
        </p:txBody>
      </p:sp>
    </p:spTree>
    <p:extLst>
      <p:ext uri="{BB962C8B-B14F-4D97-AF65-F5344CB8AC3E}">
        <p14:creationId xmlns:p14="http://schemas.microsoft.com/office/powerpoint/2010/main" val="1467991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94C1452F-084D-4C38-A1C9-131757D2B58C}" type="slidenum">
              <a:rPr lang="en-US"/>
              <a:pPr/>
              <a:t>‹#›</a:t>
            </a:fld>
            <a:endParaRPr lang="en-US" dirty="0"/>
          </a:p>
        </p:txBody>
      </p:sp>
    </p:spTree>
    <p:extLst>
      <p:ext uri="{BB962C8B-B14F-4D97-AF65-F5344CB8AC3E}">
        <p14:creationId xmlns:p14="http://schemas.microsoft.com/office/powerpoint/2010/main" val="204310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DF8BC148-A185-426B-9D5B-8B1F6DD5EE46}" type="slidenum">
              <a:rPr lang="en-US"/>
              <a:pPr/>
              <a:t>‹#›</a:t>
            </a:fld>
            <a:endParaRPr lang="en-US" dirty="0"/>
          </a:p>
        </p:txBody>
      </p:sp>
    </p:spTree>
    <p:extLst>
      <p:ext uri="{BB962C8B-B14F-4D97-AF65-F5344CB8AC3E}">
        <p14:creationId xmlns:p14="http://schemas.microsoft.com/office/powerpoint/2010/main" val="996960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1F4DCEC6-CEAB-4B65-BB86-97581669EAA3}" type="slidenum">
              <a:rPr lang="en-US"/>
              <a:pPr/>
              <a:t>‹#›</a:t>
            </a:fld>
            <a:endParaRPr lang="en-US" dirty="0"/>
          </a:p>
        </p:txBody>
      </p:sp>
    </p:spTree>
    <p:extLst>
      <p:ext uri="{BB962C8B-B14F-4D97-AF65-F5344CB8AC3E}">
        <p14:creationId xmlns:p14="http://schemas.microsoft.com/office/powerpoint/2010/main" val="1877781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E085A182-DE59-4823-BD0B-6F98890B3A0B}" type="slidenum">
              <a:rPr lang="en-US"/>
              <a:pPr/>
              <a:t>‹#›</a:t>
            </a:fld>
            <a:endParaRPr lang="en-US" dirty="0"/>
          </a:p>
        </p:txBody>
      </p:sp>
    </p:spTree>
    <p:extLst>
      <p:ext uri="{BB962C8B-B14F-4D97-AF65-F5344CB8AC3E}">
        <p14:creationId xmlns:p14="http://schemas.microsoft.com/office/powerpoint/2010/main" val="294546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microsoft.com/office/2007/relationships/hdphoto" Target="../media/hdphoto2.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lum/>
            <a:extLst>
              <a:ext uri="{BEBA8EAE-BF5A-486C-A8C5-ECC9F3942E4B}">
                <a14:imgProps xmlns:a14="http://schemas.microsoft.com/office/drawing/2010/main">
                  <a14:imgLayer r:embed="rId17">
                    <a14:imgEffect>
                      <a14:saturation sat="25000"/>
                    </a14:imgEffect>
                    <a14:imgEffect>
                      <a14:brightnessContrast bright="12000" contrast="40000"/>
                    </a14:imgEffect>
                  </a14:imgLayer>
                </a14:imgProps>
              </a:ext>
            </a:extLst>
          </a:blip>
          <a:srcRect/>
          <a:tile tx="0" ty="0" sx="100000" sy="100000" flip="y"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18" cstate="print">
            <a:extLst>
              <a:ext uri="{BEBA8EAE-BF5A-486C-A8C5-ECC9F3942E4B}">
                <a14:imgProps xmlns:a14="http://schemas.microsoft.com/office/drawing/2010/main">
                  <a14:imgLayer r:embed="rId19">
                    <a14:imgEffect>
                      <a14:sharpenSoften amount="11000"/>
                    </a14:imgEffect>
                    <a14:imgEffect>
                      <a14:brightnessContrast bright="7000" contrast="30000"/>
                    </a14:imgEffect>
                  </a14:imgLayer>
                </a14:imgProps>
              </a:ext>
              <a:ext uri="{28A0092B-C50C-407E-A947-70E740481C1C}">
                <a14:useLocalDpi xmlns:a14="http://schemas.microsoft.com/office/drawing/2010/main" val="0"/>
              </a:ext>
            </a:extLst>
          </a:blip>
          <a:stretch>
            <a:fillRect/>
          </a:stretch>
        </p:blipFill>
        <p:spPr>
          <a:xfrm rot="5400000">
            <a:off x="4383322" y="2098747"/>
            <a:ext cx="377356" cy="9144000"/>
          </a:xfrm>
          <a:prstGeom prst="rect">
            <a:avLst/>
          </a:prstGeom>
          <a:scene3d>
            <a:camera prst="orthographicFront"/>
            <a:lightRig rig="threePt" dir="t"/>
          </a:scene3d>
          <a:sp3d>
            <a:bevelT/>
          </a:sp3d>
        </p:spPr>
      </p:pic>
      <p:sp>
        <p:nvSpPr>
          <p:cNvPr id="11" name="Rectangle 10"/>
          <p:cNvSpPr/>
          <p:nvPr userDrawn="1"/>
        </p:nvSpPr>
        <p:spPr>
          <a:xfrm>
            <a:off x="0" y="6484136"/>
            <a:ext cx="8839200" cy="3732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rgbClr val="4D4D4D"/>
                </a:solidFill>
              </a:rPr>
              <a:t>Majlis Ansārullāh, USA - 2017</a:t>
            </a:r>
          </a:p>
        </p:txBody>
      </p:sp>
      <p:sp>
        <p:nvSpPr>
          <p:cNvPr id="1029" name="Rectangle 5"/>
          <p:cNvSpPr>
            <a:spLocks noGrp="1" noChangeArrowheads="1"/>
          </p:cNvSpPr>
          <p:nvPr>
            <p:ph type="ftr" sz="quarter" idx="3"/>
          </p:nvPr>
        </p:nvSpPr>
        <p:spPr bwMode="auto">
          <a:xfrm>
            <a:off x="3352800" y="6533587"/>
            <a:ext cx="2895600"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28" name="Rectangle 4"/>
          <p:cNvSpPr>
            <a:spLocks noGrp="1" noChangeArrowheads="1"/>
          </p:cNvSpPr>
          <p:nvPr>
            <p:ph type="dt" sz="half" idx="2"/>
          </p:nvPr>
        </p:nvSpPr>
        <p:spPr bwMode="auto">
          <a:xfrm>
            <a:off x="6287984" y="6533587"/>
            <a:ext cx="1181595"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30" name="Rectangle 6"/>
          <p:cNvSpPr>
            <a:spLocks noGrp="1" noChangeArrowheads="1"/>
          </p:cNvSpPr>
          <p:nvPr>
            <p:ph type="sldNum" sz="quarter" idx="4"/>
          </p:nvPr>
        </p:nvSpPr>
        <p:spPr bwMode="auto">
          <a:xfrm>
            <a:off x="7457703" y="6533587"/>
            <a:ext cx="855023"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79F12BF-1644-4684-A923-CE67AD537015}" type="slidenum">
              <a:rPr lang="en-US"/>
              <a:pPr/>
              <a:t>‹#›</a:t>
            </a:fld>
            <a:endParaRPr lang="en-US"/>
          </a:p>
        </p:txBody>
      </p:sp>
      <p:pic>
        <p:nvPicPr>
          <p:cNvPr id="2" name="Picture 1"/>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8431633" y="6180755"/>
            <a:ext cx="739663" cy="69539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fontAlgn="base">
        <a:spcBef>
          <a:spcPct val="0"/>
        </a:spcBef>
        <a:spcAft>
          <a:spcPct val="0"/>
        </a:spcAft>
        <a:defRPr sz="4400" b="1">
          <a:solidFill>
            <a:schemeClr val="tx2"/>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2" charset="2"/>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alislam.org/library/books/Tabligh-Guide.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ansarusa.org/financ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qaid.Tajnid@ansarusa.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tif"/><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0.tif"/><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171155"/>
            <a:ext cx="9144000" cy="1943100"/>
          </a:xfrm>
        </p:spPr>
        <p:txBody>
          <a:bodyPr/>
          <a:lstStyle/>
          <a:p>
            <a:pPr algn="ctr"/>
            <a:r>
              <a:rPr lang="en-US" sz="3600" dirty="0">
                <a:solidFill>
                  <a:schemeClr val="tx1">
                    <a:lumMod val="75000"/>
                  </a:schemeClr>
                </a:solidFill>
              </a:rPr>
              <a:t>Ansār Leadership Conference (ALC)</a:t>
            </a:r>
            <a:br>
              <a:rPr lang="en-US" sz="2800" dirty="0">
                <a:solidFill>
                  <a:schemeClr val="tx1">
                    <a:lumMod val="75000"/>
                  </a:schemeClr>
                </a:solidFill>
              </a:rPr>
            </a:br>
            <a:r>
              <a:rPr lang="es-ES" sz="2400" dirty="0" err="1">
                <a:solidFill>
                  <a:schemeClr val="tx1">
                    <a:lumMod val="75000"/>
                  </a:schemeClr>
                </a:solidFill>
                <a:latin typeface="Calibri" pitchFamily="34" charset="0"/>
                <a:cs typeface="Calibri" pitchFamily="34" charset="0"/>
              </a:rPr>
              <a:t>Baitus-Samee</a:t>
            </a:r>
            <a:r>
              <a:rPr lang="es-ES" sz="2400" dirty="0">
                <a:solidFill>
                  <a:schemeClr val="tx1">
                    <a:lumMod val="75000"/>
                  </a:schemeClr>
                </a:solidFill>
                <a:latin typeface="Calibri" pitchFamily="34" charset="0"/>
                <a:cs typeface="Calibri" pitchFamily="34" charset="0"/>
              </a:rPr>
              <a:t> Mosque</a:t>
            </a:r>
            <a:br>
              <a:rPr lang="es-ES" sz="2400" dirty="0">
                <a:solidFill>
                  <a:schemeClr val="tx1">
                    <a:lumMod val="75000"/>
                  </a:schemeClr>
                </a:solidFill>
                <a:latin typeface="Calibri" pitchFamily="34" charset="0"/>
                <a:cs typeface="Calibri" pitchFamily="34" charset="0"/>
              </a:rPr>
            </a:br>
            <a:r>
              <a:rPr lang="es-ES" sz="2400" dirty="0">
                <a:solidFill>
                  <a:schemeClr val="tx1">
                    <a:lumMod val="75000"/>
                  </a:schemeClr>
                </a:solidFill>
                <a:latin typeface="Calibri" pitchFamily="34" charset="0"/>
                <a:cs typeface="Calibri" pitchFamily="34" charset="0"/>
              </a:rPr>
              <a:t>Houston, TX</a:t>
            </a:r>
            <a:br>
              <a:rPr lang="es-ES" sz="2400" dirty="0">
                <a:solidFill>
                  <a:schemeClr val="tx1">
                    <a:lumMod val="75000"/>
                  </a:schemeClr>
                </a:solidFill>
                <a:latin typeface="Calibri" pitchFamily="34" charset="0"/>
                <a:cs typeface="Calibri" pitchFamily="34" charset="0"/>
              </a:rPr>
            </a:br>
            <a:r>
              <a:rPr lang="en-US" sz="2400" dirty="0">
                <a:solidFill>
                  <a:schemeClr val="tx1">
                    <a:lumMod val="75000"/>
                  </a:schemeClr>
                </a:solidFill>
                <a:latin typeface="Calibri" pitchFamily="34" charset="0"/>
                <a:cs typeface="Calibri" pitchFamily="34" charset="0"/>
              </a:rPr>
              <a:t>January 14 - 15, 2017</a:t>
            </a:r>
            <a:br>
              <a:rPr lang="en-US" sz="2400" dirty="0">
                <a:solidFill>
                  <a:srgbClr val="FFFFCC"/>
                </a:solidFill>
                <a:latin typeface="Calibri" pitchFamily="34" charset="0"/>
                <a:cs typeface="Calibri" pitchFamily="34" charset="0"/>
              </a:rPr>
            </a:br>
            <a:endParaRPr lang="en-US" sz="2400" dirty="0"/>
          </a:p>
        </p:txBody>
      </p:sp>
    </p:spTree>
    <p:extLst>
      <p:ext uri="{BB962C8B-B14F-4D97-AF65-F5344CB8AC3E}">
        <p14:creationId xmlns:p14="http://schemas.microsoft.com/office/powerpoint/2010/main" val="1406630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224" y="1199609"/>
            <a:ext cx="8155576" cy="2275115"/>
          </a:xfrm>
        </p:spPr>
        <p:txBody>
          <a:bodyPr/>
          <a:lstStyle/>
          <a:p>
            <a:r>
              <a:rPr lang="en-US" dirty="0"/>
              <a:t>Have 2550 Ansār participate in </a:t>
            </a:r>
            <a:r>
              <a:rPr lang="en-US" dirty="0" err="1"/>
              <a:t>Tahrik</a:t>
            </a:r>
            <a:r>
              <a:rPr lang="en-US" dirty="0"/>
              <a:t>-E-</a:t>
            </a:r>
            <a:r>
              <a:rPr lang="en-US" dirty="0" err="1"/>
              <a:t>Jadid</a:t>
            </a:r>
            <a:endParaRPr lang="en-US" dirty="0"/>
          </a:p>
          <a:p>
            <a:r>
              <a:rPr lang="en-US" dirty="0"/>
              <a:t>Start taking pledges at beginning of year and small contributions even if they will be contributing later in the year.</a:t>
            </a:r>
          </a:p>
          <a:p>
            <a:pPr lvl="1"/>
            <a:endParaRPr lang="en-US" b="1" dirty="0"/>
          </a:p>
        </p:txBody>
      </p:sp>
      <p:sp>
        <p:nvSpPr>
          <p:cNvPr id="4" name="Title 1"/>
          <p:cNvSpPr txBox="1">
            <a:spLocks/>
          </p:cNvSpPr>
          <p:nvPr/>
        </p:nvSpPr>
        <p:spPr bwMode="auto">
          <a:xfrm>
            <a:off x="457200" y="169818"/>
            <a:ext cx="8229600" cy="61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b="1">
                <a:solidFill>
                  <a:schemeClr val="tx2"/>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ctr"/>
            <a:r>
              <a:rPr lang="en-US" kern="0" dirty="0" err="1"/>
              <a:t>Tahrik</a:t>
            </a:r>
            <a:r>
              <a:rPr lang="en-US" kern="0" dirty="0"/>
              <a:t>-e-</a:t>
            </a:r>
            <a:r>
              <a:rPr lang="en-US" kern="0" dirty="0" err="1"/>
              <a:t>Jadid</a:t>
            </a:r>
            <a:endParaRPr lang="en-US" kern="0" dirty="0"/>
          </a:p>
        </p:txBody>
      </p:sp>
      <p:sp>
        <p:nvSpPr>
          <p:cNvPr id="2" name="Rectangle 1"/>
          <p:cNvSpPr/>
          <p:nvPr/>
        </p:nvSpPr>
        <p:spPr>
          <a:xfrm>
            <a:off x="304799" y="4073435"/>
            <a:ext cx="8647611" cy="954107"/>
          </a:xfrm>
          <a:prstGeom prst="rect">
            <a:avLst/>
          </a:prstGeom>
        </p:spPr>
        <p:txBody>
          <a:bodyPr wrap="square">
            <a:spAutoFit/>
          </a:bodyPr>
          <a:lstStyle/>
          <a:p>
            <a:pPr marL="285750" indent="-285750">
              <a:buFont typeface="Arial" panose="020B0604020202020204" pitchFamily="34" charset="0"/>
              <a:buChar char="•"/>
            </a:pPr>
            <a:r>
              <a:rPr lang="en-US" sz="2800" b="1" dirty="0">
                <a:latin typeface="+mn-lt"/>
              </a:rPr>
              <a:t>Accurately report on contributions for the month and year to date in monthly reports</a:t>
            </a:r>
          </a:p>
        </p:txBody>
      </p:sp>
    </p:spTree>
    <p:extLst>
      <p:ext uri="{BB962C8B-B14F-4D97-AF65-F5344CB8AC3E}">
        <p14:creationId xmlns:p14="http://schemas.microsoft.com/office/powerpoint/2010/main" val="2006300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pPr algn="ctr"/>
            <a:r>
              <a:rPr lang="en-US" dirty="0" err="1"/>
              <a:t>Tabligh</a:t>
            </a:r>
            <a:br>
              <a:rPr lang="en-US" dirty="0"/>
            </a:br>
            <a:r>
              <a:rPr lang="en-US" dirty="0"/>
              <a:t>Sun (Islam) will rise from the West</a:t>
            </a:r>
          </a:p>
        </p:txBody>
      </p:sp>
      <p:sp>
        <p:nvSpPr>
          <p:cNvPr id="3" name="Content Placeholder 2"/>
          <p:cNvSpPr>
            <a:spLocks noGrp="1"/>
          </p:cNvSpPr>
          <p:nvPr>
            <p:ph idx="1"/>
          </p:nvPr>
        </p:nvSpPr>
        <p:spPr/>
        <p:txBody>
          <a:bodyPr/>
          <a:lstStyle/>
          <a:p>
            <a:r>
              <a:rPr lang="en-US" dirty="0" err="1"/>
              <a:t>Ansarullah</a:t>
            </a:r>
            <a:r>
              <a:rPr lang="en-US" dirty="0"/>
              <a:t> USA, as an Auxiliary of the most influential West country,  should pay our dues to fulfill this prophecy of our Holy Master Muhammad (</a:t>
            </a:r>
            <a:r>
              <a:rPr lang="en-US" dirty="0" err="1"/>
              <a:t>sm</a:t>
            </a:r>
            <a:r>
              <a:rPr lang="en-US" dirty="0"/>
              <a:t>)</a:t>
            </a:r>
          </a:p>
          <a:p>
            <a:r>
              <a:rPr lang="en-US" dirty="0"/>
              <a:t>Our goal and inspiration, therefore, should be to try to be the best auxiliary through our </a:t>
            </a:r>
            <a:r>
              <a:rPr lang="en-US" dirty="0" err="1"/>
              <a:t>Tabligh</a:t>
            </a:r>
            <a:r>
              <a:rPr lang="en-US" dirty="0"/>
              <a:t> efforts! to assist in “the rising of the Sun from the West”</a:t>
            </a:r>
          </a:p>
          <a:p>
            <a:endParaRPr lang="en-US" dirty="0"/>
          </a:p>
        </p:txBody>
      </p:sp>
    </p:spTree>
    <p:extLst>
      <p:ext uri="{BB962C8B-B14F-4D97-AF65-F5344CB8AC3E}">
        <p14:creationId xmlns:p14="http://schemas.microsoft.com/office/powerpoint/2010/main" val="1772758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&amp; Integration</a:t>
            </a:r>
          </a:p>
        </p:txBody>
      </p:sp>
      <p:sp>
        <p:nvSpPr>
          <p:cNvPr id="3" name="Content Placeholder 2"/>
          <p:cNvSpPr>
            <a:spLocks noGrp="1"/>
          </p:cNvSpPr>
          <p:nvPr>
            <p:ph idx="1"/>
          </p:nvPr>
        </p:nvSpPr>
        <p:spPr>
          <a:xfrm>
            <a:off x="457200" y="1273029"/>
            <a:ext cx="8229600" cy="5010325"/>
          </a:xfrm>
        </p:spPr>
        <p:txBody>
          <a:bodyPr/>
          <a:lstStyle/>
          <a:p>
            <a:r>
              <a:rPr lang="en-US" dirty="0"/>
              <a:t>In order to result oriented, auxiliaries, including </a:t>
            </a:r>
            <a:r>
              <a:rPr lang="en-US" dirty="0" err="1"/>
              <a:t>Ansarullah</a:t>
            </a:r>
            <a:r>
              <a:rPr lang="en-US" dirty="0"/>
              <a:t>, should synchronize with </a:t>
            </a:r>
            <a:r>
              <a:rPr lang="en-US" dirty="0" err="1"/>
              <a:t>Jamaat</a:t>
            </a:r>
            <a:r>
              <a:rPr lang="en-US" dirty="0"/>
              <a:t> overall </a:t>
            </a:r>
            <a:r>
              <a:rPr lang="en-US" dirty="0" err="1"/>
              <a:t>Tabligh</a:t>
            </a:r>
            <a:r>
              <a:rPr lang="en-US" dirty="0"/>
              <a:t> activities to implement the approved </a:t>
            </a:r>
            <a:r>
              <a:rPr lang="en-US" dirty="0" err="1"/>
              <a:t>Shura</a:t>
            </a:r>
            <a:r>
              <a:rPr lang="en-US" dirty="0"/>
              <a:t> </a:t>
            </a:r>
            <a:r>
              <a:rPr lang="en-US" dirty="0" err="1"/>
              <a:t>Tabligh</a:t>
            </a:r>
            <a:r>
              <a:rPr lang="en-US" dirty="0"/>
              <a:t> Recommendations (</a:t>
            </a:r>
            <a:r>
              <a:rPr lang="en-US" dirty="0" err="1"/>
              <a:t>Khutba</a:t>
            </a:r>
            <a:r>
              <a:rPr lang="en-US" dirty="0"/>
              <a:t> 4-9-2010)</a:t>
            </a:r>
          </a:p>
          <a:p>
            <a:r>
              <a:rPr lang="en-US" dirty="0"/>
              <a:t>Out of the 7 points suggested in the 2016 Approved </a:t>
            </a:r>
            <a:r>
              <a:rPr lang="en-US" dirty="0" err="1"/>
              <a:t>Shura</a:t>
            </a:r>
            <a:r>
              <a:rPr lang="en-US" dirty="0"/>
              <a:t> Recommendations, </a:t>
            </a:r>
            <a:r>
              <a:rPr lang="en-US" dirty="0" err="1"/>
              <a:t>Ansarullah</a:t>
            </a:r>
            <a:r>
              <a:rPr lang="en-US" dirty="0"/>
              <a:t> will focus on </a:t>
            </a:r>
            <a:r>
              <a:rPr lang="en-US" b="1" u="sng" dirty="0"/>
              <a:t>one</a:t>
            </a:r>
            <a:r>
              <a:rPr lang="en-US" dirty="0"/>
              <a:t> </a:t>
            </a:r>
            <a:r>
              <a:rPr lang="en-US" b="1" dirty="0"/>
              <a:t>but support all</a:t>
            </a:r>
            <a:r>
              <a:rPr lang="en-US" dirty="0"/>
              <a:t>: </a:t>
            </a:r>
            <a:r>
              <a:rPr lang="en-US" b="1" u="sng" dirty="0" err="1"/>
              <a:t>Daeen</a:t>
            </a:r>
            <a:r>
              <a:rPr lang="en-US" b="1" u="sng" dirty="0"/>
              <a:t> Training </a:t>
            </a:r>
            <a:r>
              <a:rPr lang="en-US" dirty="0"/>
              <a:t>to support Coffee, Cake and True Islam events </a:t>
            </a:r>
          </a:p>
        </p:txBody>
      </p:sp>
    </p:spTree>
    <p:extLst>
      <p:ext uri="{BB962C8B-B14F-4D97-AF65-F5344CB8AC3E}">
        <p14:creationId xmlns:p14="http://schemas.microsoft.com/office/powerpoint/2010/main" val="1024758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Steps and Goals</a:t>
            </a:r>
          </a:p>
        </p:txBody>
      </p:sp>
      <p:sp>
        <p:nvSpPr>
          <p:cNvPr id="3" name="Content Placeholder 2"/>
          <p:cNvSpPr>
            <a:spLocks noGrp="1"/>
          </p:cNvSpPr>
          <p:nvPr>
            <p:ph idx="1"/>
          </p:nvPr>
        </p:nvSpPr>
        <p:spPr>
          <a:xfrm>
            <a:off x="457200" y="1382086"/>
            <a:ext cx="8229600" cy="4525963"/>
          </a:xfrm>
        </p:spPr>
        <p:txBody>
          <a:bodyPr/>
          <a:lstStyle/>
          <a:p>
            <a:r>
              <a:rPr lang="en-US" dirty="0"/>
              <a:t>All </a:t>
            </a:r>
            <a:r>
              <a:rPr lang="en-US" dirty="0" err="1"/>
              <a:t>Ansar</a:t>
            </a:r>
            <a:r>
              <a:rPr lang="en-US" dirty="0"/>
              <a:t> write to </a:t>
            </a:r>
            <a:r>
              <a:rPr lang="en-US" dirty="0" err="1"/>
              <a:t>Huzoor</a:t>
            </a:r>
            <a:r>
              <a:rPr lang="en-US" dirty="0"/>
              <a:t> </a:t>
            </a:r>
            <a:r>
              <a:rPr lang="en-US" dirty="0" err="1"/>
              <a:t>aqdas</a:t>
            </a:r>
            <a:r>
              <a:rPr lang="en-US" dirty="0"/>
              <a:t> for prayers for their </a:t>
            </a:r>
            <a:r>
              <a:rPr lang="en-US" dirty="0" err="1"/>
              <a:t>Tabligh</a:t>
            </a:r>
            <a:r>
              <a:rPr lang="en-US" dirty="0"/>
              <a:t> efforts and for </a:t>
            </a:r>
            <a:r>
              <a:rPr lang="en-US" dirty="0" err="1"/>
              <a:t>Ansurallah</a:t>
            </a:r>
            <a:r>
              <a:rPr lang="en-US" dirty="0"/>
              <a:t> USA</a:t>
            </a:r>
          </a:p>
          <a:p>
            <a:r>
              <a:rPr lang="en-US" dirty="0"/>
              <a:t>Hold Monthly </a:t>
            </a:r>
            <a:r>
              <a:rPr lang="en-US" dirty="0" err="1"/>
              <a:t>Daeen</a:t>
            </a:r>
            <a:r>
              <a:rPr lang="en-US" dirty="0"/>
              <a:t> Training class and register </a:t>
            </a:r>
            <a:r>
              <a:rPr lang="en-US" dirty="0" err="1"/>
              <a:t>Ansar</a:t>
            </a:r>
            <a:r>
              <a:rPr lang="en-US" dirty="0"/>
              <a:t> </a:t>
            </a:r>
            <a:r>
              <a:rPr lang="en-US" dirty="0" err="1"/>
              <a:t>Daeen</a:t>
            </a:r>
            <a:r>
              <a:rPr lang="en-US" dirty="0"/>
              <a:t> and increase the number of </a:t>
            </a:r>
            <a:r>
              <a:rPr lang="en-US" dirty="0" err="1"/>
              <a:t>Daeen</a:t>
            </a:r>
            <a:r>
              <a:rPr lang="en-US" dirty="0"/>
              <a:t> by one every month – </a:t>
            </a:r>
            <a:r>
              <a:rPr lang="en-US" b="1" dirty="0"/>
              <a:t>Target 313 </a:t>
            </a:r>
            <a:r>
              <a:rPr lang="en-US" b="1" dirty="0" err="1"/>
              <a:t>Daeen</a:t>
            </a:r>
            <a:r>
              <a:rPr lang="en-US" b="1" dirty="0"/>
              <a:t> for the year!</a:t>
            </a:r>
          </a:p>
          <a:p>
            <a:r>
              <a:rPr lang="en-US" dirty="0" err="1"/>
              <a:t>Daeen</a:t>
            </a:r>
            <a:r>
              <a:rPr lang="en-US" dirty="0"/>
              <a:t> participate in Coffee, Cake &amp; True Islam events to build relationship with guests</a:t>
            </a:r>
          </a:p>
          <a:p>
            <a:endParaRPr lang="en-US" dirty="0"/>
          </a:p>
        </p:txBody>
      </p:sp>
    </p:spTree>
    <p:extLst>
      <p:ext uri="{BB962C8B-B14F-4D97-AF65-F5344CB8AC3E}">
        <p14:creationId xmlns:p14="http://schemas.microsoft.com/office/powerpoint/2010/main" val="2761405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Steps and Goals</a:t>
            </a:r>
          </a:p>
        </p:txBody>
      </p:sp>
      <p:sp>
        <p:nvSpPr>
          <p:cNvPr id="3" name="Content Placeholder 2"/>
          <p:cNvSpPr>
            <a:spLocks noGrp="1"/>
          </p:cNvSpPr>
          <p:nvPr>
            <p:ph idx="1"/>
          </p:nvPr>
        </p:nvSpPr>
        <p:spPr>
          <a:xfrm>
            <a:off x="457200" y="1373697"/>
            <a:ext cx="8229600" cy="4525963"/>
          </a:xfrm>
        </p:spPr>
        <p:txBody>
          <a:bodyPr/>
          <a:lstStyle/>
          <a:p>
            <a:r>
              <a:rPr lang="en-US" dirty="0"/>
              <a:t>Bring non-Ahmadi guests to USA </a:t>
            </a:r>
            <a:r>
              <a:rPr lang="en-US" dirty="0" err="1"/>
              <a:t>Jalsa</a:t>
            </a:r>
            <a:r>
              <a:rPr lang="en-US" dirty="0"/>
              <a:t>, West Coast </a:t>
            </a:r>
            <a:r>
              <a:rPr lang="en-US" dirty="0" err="1"/>
              <a:t>Jalsa</a:t>
            </a:r>
            <a:r>
              <a:rPr lang="en-US" dirty="0"/>
              <a:t> or National </a:t>
            </a:r>
            <a:r>
              <a:rPr lang="en-US" dirty="0" err="1"/>
              <a:t>Ansar</a:t>
            </a:r>
            <a:r>
              <a:rPr lang="en-US" dirty="0"/>
              <a:t> </a:t>
            </a:r>
            <a:r>
              <a:rPr lang="en-US" dirty="0" err="1"/>
              <a:t>Ijthema</a:t>
            </a:r>
            <a:endParaRPr lang="en-US" dirty="0"/>
          </a:p>
          <a:p>
            <a:pPr lvl="2"/>
            <a:r>
              <a:rPr lang="en-US" b="1" dirty="0"/>
              <a:t>Small </a:t>
            </a:r>
            <a:r>
              <a:rPr lang="en-US" b="1" dirty="0" err="1"/>
              <a:t>Majalis</a:t>
            </a:r>
            <a:r>
              <a:rPr lang="en-US" b="1" dirty="0"/>
              <a:t>       = Min one Guest</a:t>
            </a:r>
            <a:endParaRPr lang="en-US" sz="3600" dirty="0"/>
          </a:p>
          <a:p>
            <a:pPr lvl="2"/>
            <a:r>
              <a:rPr lang="en-US" b="1" dirty="0"/>
              <a:t>Medium </a:t>
            </a:r>
            <a:r>
              <a:rPr lang="en-US" b="1" dirty="0" err="1"/>
              <a:t>Majalis</a:t>
            </a:r>
            <a:r>
              <a:rPr lang="en-US" b="1" dirty="0"/>
              <a:t> = Min two Guests</a:t>
            </a:r>
            <a:endParaRPr lang="en-US" sz="3600" dirty="0"/>
          </a:p>
          <a:p>
            <a:pPr lvl="2"/>
            <a:r>
              <a:rPr lang="en-US" b="1" dirty="0"/>
              <a:t>Large </a:t>
            </a:r>
            <a:r>
              <a:rPr lang="en-US" b="1" dirty="0" err="1"/>
              <a:t>Majalis</a:t>
            </a:r>
            <a:r>
              <a:rPr lang="en-US" b="1" dirty="0"/>
              <a:t>       = Min Three Guests</a:t>
            </a:r>
          </a:p>
          <a:p>
            <a:r>
              <a:rPr lang="en-US" dirty="0"/>
              <a:t> All </a:t>
            </a:r>
            <a:r>
              <a:rPr lang="en-US" dirty="0" err="1"/>
              <a:t>Ansar</a:t>
            </a:r>
            <a:r>
              <a:rPr lang="en-US" dirty="0"/>
              <a:t> must participate – Do not deprive yourself from this divine blessing only bestowed to prophets of Allah!</a:t>
            </a:r>
          </a:p>
          <a:p>
            <a:endParaRPr lang="en-US" dirty="0"/>
          </a:p>
          <a:p>
            <a:pPr marL="114300" indent="0">
              <a:buNone/>
            </a:pPr>
            <a:endParaRPr lang="en-US" sz="4400" dirty="0"/>
          </a:p>
          <a:p>
            <a:pPr lvl="1"/>
            <a:endParaRPr lang="en-US" dirty="0"/>
          </a:p>
        </p:txBody>
      </p:sp>
    </p:spTree>
    <p:extLst>
      <p:ext uri="{BB962C8B-B14F-4D97-AF65-F5344CB8AC3E}">
        <p14:creationId xmlns:p14="http://schemas.microsoft.com/office/powerpoint/2010/main" val="3740690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Daeen</a:t>
            </a:r>
            <a:r>
              <a:rPr lang="en-US" dirty="0"/>
              <a:t> Training - Syllabus</a:t>
            </a:r>
          </a:p>
        </p:txBody>
      </p:sp>
      <p:sp>
        <p:nvSpPr>
          <p:cNvPr id="3" name="Content Placeholder 2"/>
          <p:cNvSpPr>
            <a:spLocks noGrp="1"/>
          </p:cNvSpPr>
          <p:nvPr>
            <p:ph idx="1"/>
          </p:nvPr>
        </p:nvSpPr>
        <p:spPr>
          <a:xfrm>
            <a:off x="457200" y="1224794"/>
            <a:ext cx="8229600" cy="4901370"/>
          </a:xfrm>
        </p:spPr>
        <p:txBody>
          <a:bodyPr/>
          <a:lstStyle/>
          <a:p>
            <a:r>
              <a:rPr lang="en-US" sz="2000" dirty="0">
                <a:hlinkClick r:id="rId2"/>
              </a:rPr>
              <a:t>https://www.alislam.org/library/books/Tabligh-Guide.pdf</a:t>
            </a:r>
            <a:endParaRPr lang="en-US" sz="2000" dirty="0"/>
          </a:p>
          <a:p>
            <a:r>
              <a:rPr lang="en-US" sz="2000" dirty="0"/>
              <a:t>Only 106 Pages!</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4870" y="1770316"/>
            <a:ext cx="2988884" cy="4246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2234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Talim</a:t>
            </a:r>
            <a:r>
              <a:rPr lang="en-US" dirty="0"/>
              <a:t> Test – </a:t>
            </a:r>
            <a:r>
              <a:rPr lang="en-US" dirty="0" err="1"/>
              <a:t>Shura</a:t>
            </a:r>
            <a:r>
              <a:rPr lang="en-US" dirty="0"/>
              <a:t> Proposal</a:t>
            </a:r>
          </a:p>
        </p:txBody>
      </p:sp>
      <p:sp>
        <p:nvSpPr>
          <p:cNvPr id="3" name="Content Placeholder 2"/>
          <p:cNvSpPr>
            <a:spLocks noGrp="1"/>
          </p:cNvSpPr>
          <p:nvPr>
            <p:ph idx="1"/>
          </p:nvPr>
        </p:nvSpPr>
        <p:spPr/>
        <p:txBody>
          <a:bodyPr/>
          <a:lstStyle/>
          <a:p>
            <a:r>
              <a:rPr lang="en-US" b="1" dirty="0"/>
              <a:t>Modular test</a:t>
            </a:r>
          </a:p>
          <a:p>
            <a:pPr lvl="1"/>
            <a:r>
              <a:rPr lang="en-US" dirty="0"/>
              <a:t>Can be taken in parts over time </a:t>
            </a:r>
          </a:p>
          <a:p>
            <a:pPr lvl="1"/>
            <a:r>
              <a:rPr lang="en-US" dirty="0"/>
              <a:t>Covers various sections of the defined syllabus</a:t>
            </a:r>
          </a:p>
          <a:p>
            <a:pPr lvl="1"/>
            <a:endParaRPr lang="en-US" dirty="0"/>
          </a:p>
          <a:p>
            <a:r>
              <a:rPr lang="en-US" b="1" dirty="0"/>
              <a:t>Feedback</a:t>
            </a:r>
          </a:p>
          <a:p>
            <a:pPr lvl="1"/>
            <a:r>
              <a:rPr lang="en-US" dirty="0"/>
              <a:t>Well thought out questions</a:t>
            </a:r>
          </a:p>
          <a:p>
            <a:pPr lvl="1"/>
            <a:r>
              <a:rPr lang="en-US" dirty="0"/>
              <a:t>Rewarding </a:t>
            </a:r>
          </a:p>
          <a:p>
            <a:pPr lvl="1"/>
            <a:r>
              <a:rPr lang="en-US" dirty="0"/>
              <a:t>Feedback on right or wrong answer</a:t>
            </a:r>
          </a:p>
          <a:p>
            <a:pPr marL="457200" lvl="1" indent="0">
              <a:buNone/>
            </a:pPr>
            <a:endParaRPr lang="en-US" dirty="0"/>
          </a:p>
          <a:p>
            <a:pPr lvl="1"/>
            <a:endParaRPr lang="en-US" dirty="0"/>
          </a:p>
        </p:txBody>
      </p:sp>
      <p:pic>
        <p:nvPicPr>
          <p:cNvPr id="5" name="Picture 4"/>
          <p:cNvPicPr>
            <a:picLocks noChangeAspect="1"/>
          </p:cNvPicPr>
          <p:nvPr/>
        </p:nvPicPr>
        <p:blipFill rotWithShape="1">
          <a:blip r:embed="rId2"/>
          <a:srcRect t="24142" b="24930"/>
          <a:stretch/>
        </p:blipFill>
        <p:spPr>
          <a:xfrm>
            <a:off x="7035397" y="10867"/>
            <a:ext cx="2108603" cy="1789797"/>
          </a:xfrm>
          <a:prstGeom prst="rect">
            <a:avLst/>
          </a:prstGeom>
        </p:spPr>
      </p:pic>
    </p:spTree>
    <p:extLst>
      <p:ext uri="{BB962C8B-B14F-4D97-AF65-F5344CB8AC3E}">
        <p14:creationId xmlns:p14="http://schemas.microsoft.com/office/powerpoint/2010/main" val="391551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Talim</a:t>
            </a:r>
            <a:r>
              <a:rPr lang="en-US" dirty="0"/>
              <a:t> Test – Our Plan</a:t>
            </a:r>
          </a:p>
        </p:txBody>
      </p:sp>
      <p:sp>
        <p:nvSpPr>
          <p:cNvPr id="3" name="Content Placeholder 2"/>
          <p:cNvSpPr>
            <a:spLocks noGrp="1"/>
          </p:cNvSpPr>
          <p:nvPr>
            <p:ph idx="1"/>
          </p:nvPr>
        </p:nvSpPr>
        <p:spPr/>
        <p:txBody>
          <a:bodyPr/>
          <a:lstStyle/>
          <a:p>
            <a:r>
              <a:rPr lang="en-US" dirty="0"/>
              <a:t>Features of our new test module</a:t>
            </a:r>
          </a:p>
          <a:p>
            <a:pPr lvl="1"/>
            <a:r>
              <a:rPr lang="en-US" dirty="0"/>
              <a:t>Member code ID verification</a:t>
            </a:r>
          </a:p>
          <a:p>
            <a:pPr lvl="1"/>
            <a:r>
              <a:rPr lang="en-US" b="1" dirty="0"/>
              <a:t>Modular test – Take as you go </a:t>
            </a:r>
          </a:p>
          <a:p>
            <a:pPr lvl="1"/>
            <a:r>
              <a:rPr lang="en-US" b="1" dirty="0"/>
              <a:t>Feedback on right or wrong answer</a:t>
            </a:r>
          </a:p>
          <a:p>
            <a:pPr lvl="1"/>
            <a:r>
              <a:rPr lang="en-US" dirty="0"/>
              <a:t>Basic, Intermediate and Advanced levels</a:t>
            </a:r>
          </a:p>
          <a:p>
            <a:pPr lvl="1"/>
            <a:r>
              <a:rPr lang="en-US" dirty="0"/>
              <a:t>Option to skip some questions</a:t>
            </a:r>
          </a:p>
          <a:p>
            <a:pPr lvl="1"/>
            <a:r>
              <a:rPr lang="en-US" dirty="0"/>
              <a:t>Available in Urdu and English</a:t>
            </a:r>
          </a:p>
          <a:p>
            <a:pPr lvl="1"/>
            <a:r>
              <a:rPr lang="en-US" dirty="0"/>
              <a:t>All online - no printed option</a:t>
            </a:r>
          </a:p>
          <a:p>
            <a:pPr lvl="1"/>
            <a:endParaRPr lang="en-US" dirty="0"/>
          </a:p>
        </p:txBody>
      </p:sp>
      <p:pic>
        <p:nvPicPr>
          <p:cNvPr id="4" name="Picture 3"/>
          <p:cNvPicPr>
            <a:picLocks noChangeAspect="1"/>
          </p:cNvPicPr>
          <p:nvPr/>
        </p:nvPicPr>
        <p:blipFill>
          <a:blip r:embed="rId2"/>
          <a:stretch>
            <a:fillRect/>
          </a:stretch>
        </p:blipFill>
        <p:spPr>
          <a:xfrm>
            <a:off x="6653939" y="0"/>
            <a:ext cx="2490061" cy="2137191"/>
          </a:xfrm>
          <a:prstGeom prst="rect">
            <a:avLst/>
          </a:prstGeom>
        </p:spPr>
      </p:pic>
    </p:spTree>
    <p:extLst>
      <p:ext uri="{BB962C8B-B14F-4D97-AF65-F5344CB8AC3E}">
        <p14:creationId xmlns:p14="http://schemas.microsoft.com/office/powerpoint/2010/main" val="108978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Talim</a:t>
            </a:r>
            <a:r>
              <a:rPr lang="en-US" dirty="0"/>
              <a:t> Test – Our Goals</a:t>
            </a:r>
          </a:p>
        </p:txBody>
      </p:sp>
      <p:sp>
        <p:nvSpPr>
          <p:cNvPr id="3" name="Content Placeholder 2"/>
          <p:cNvSpPr>
            <a:spLocks noGrp="1"/>
          </p:cNvSpPr>
          <p:nvPr>
            <p:ph idx="1"/>
          </p:nvPr>
        </p:nvSpPr>
        <p:spPr/>
        <p:txBody>
          <a:bodyPr/>
          <a:lstStyle/>
          <a:p>
            <a:r>
              <a:rPr lang="en-US" dirty="0"/>
              <a:t>50% </a:t>
            </a:r>
            <a:r>
              <a:rPr lang="en-US" dirty="0" err="1"/>
              <a:t>Ansar</a:t>
            </a:r>
            <a:r>
              <a:rPr lang="en-US" dirty="0"/>
              <a:t> participation in test</a:t>
            </a:r>
          </a:p>
          <a:p>
            <a:r>
              <a:rPr lang="en-US" dirty="0"/>
              <a:t>45% </a:t>
            </a:r>
            <a:r>
              <a:rPr lang="en-US" dirty="0" err="1"/>
              <a:t>Ansar</a:t>
            </a:r>
            <a:r>
              <a:rPr lang="en-US" dirty="0"/>
              <a:t> achieve completion to basic level</a:t>
            </a:r>
          </a:p>
          <a:p>
            <a:r>
              <a:rPr lang="en-US" dirty="0"/>
              <a:t>10% </a:t>
            </a:r>
            <a:r>
              <a:rPr lang="en-US" dirty="0" err="1"/>
              <a:t>Ansar</a:t>
            </a:r>
            <a:r>
              <a:rPr lang="en-US" dirty="0"/>
              <a:t> achieve advanced level</a:t>
            </a:r>
          </a:p>
          <a:p>
            <a:pPr lvl="1"/>
            <a:endParaRPr lang="en-US" dirty="0"/>
          </a:p>
          <a:p>
            <a:pPr lvl="1"/>
            <a:endParaRPr lang="en-US" dirty="0"/>
          </a:p>
        </p:txBody>
      </p:sp>
      <p:pic>
        <p:nvPicPr>
          <p:cNvPr id="4" name="Picture 3"/>
          <p:cNvPicPr>
            <a:picLocks noChangeAspect="1"/>
          </p:cNvPicPr>
          <p:nvPr/>
        </p:nvPicPr>
        <p:blipFill>
          <a:blip r:embed="rId2"/>
          <a:stretch>
            <a:fillRect/>
          </a:stretch>
        </p:blipFill>
        <p:spPr>
          <a:xfrm>
            <a:off x="6280355" y="22198"/>
            <a:ext cx="2863645" cy="1947279"/>
          </a:xfrm>
          <a:prstGeom prst="rect">
            <a:avLst/>
          </a:prstGeom>
        </p:spPr>
      </p:pic>
      <p:pic>
        <p:nvPicPr>
          <p:cNvPr id="5" name="Picture 4"/>
          <p:cNvPicPr>
            <a:picLocks noChangeAspect="1"/>
          </p:cNvPicPr>
          <p:nvPr/>
        </p:nvPicPr>
        <p:blipFill>
          <a:blip r:embed="rId3"/>
          <a:stretch>
            <a:fillRect/>
          </a:stretch>
        </p:blipFill>
        <p:spPr>
          <a:xfrm>
            <a:off x="1125414" y="3336204"/>
            <a:ext cx="7120011" cy="3065560"/>
          </a:xfrm>
          <a:prstGeom prst="rect">
            <a:avLst/>
          </a:prstGeom>
        </p:spPr>
      </p:pic>
    </p:spTree>
    <p:extLst>
      <p:ext uri="{BB962C8B-B14F-4D97-AF65-F5344CB8AC3E}">
        <p14:creationId xmlns:p14="http://schemas.microsoft.com/office/powerpoint/2010/main" val="71112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7992"/>
          </a:xfrm>
        </p:spPr>
        <p:txBody>
          <a:bodyPr/>
          <a:lstStyle/>
          <a:p>
            <a:r>
              <a:rPr lang="en-US">
                <a:solidFill>
                  <a:schemeClr val="tx1">
                    <a:lumMod val="75000"/>
                  </a:schemeClr>
                </a:solidFill>
              </a:rPr>
              <a:t>Finance - Main </a:t>
            </a:r>
            <a:r>
              <a:rPr lang="en-US" dirty="0">
                <a:solidFill>
                  <a:schemeClr val="tx1">
                    <a:lumMod val="75000"/>
                  </a:schemeClr>
                </a:solidFill>
              </a:rPr>
              <a:t>Goal</a:t>
            </a:r>
          </a:p>
        </p:txBody>
      </p:sp>
      <p:sp>
        <p:nvSpPr>
          <p:cNvPr id="3" name="Content Placeholder 2"/>
          <p:cNvSpPr>
            <a:spLocks noGrp="1"/>
          </p:cNvSpPr>
          <p:nvPr>
            <p:ph idx="1"/>
          </p:nvPr>
        </p:nvSpPr>
        <p:spPr>
          <a:xfrm>
            <a:off x="457200" y="1186004"/>
            <a:ext cx="8229600" cy="4940159"/>
          </a:xfrm>
        </p:spPr>
        <p:txBody>
          <a:bodyPr/>
          <a:lstStyle/>
          <a:p>
            <a:pPr marL="684213" indent="-571500" algn="ctr">
              <a:buNone/>
            </a:pPr>
            <a:r>
              <a:rPr lang="en-US" sz="23900" b="1" dirty="0">
                <a:solidFill>
                  <a:schemeClr val="tx1">
                    <a:lumMod val="75000"/>
                  </a:schemeClr>
                </a:solidFill>
              </a:rPr>
              <a:t>2550</a:t>
            </a:r>
            <a:br>
              <a:rPr lang="en-US" sz="23900" b="1" dirty="0">
                <a:solidFill>
                  <a:schemeClr val="tx1">
                    <a:lumMod val="75000"/>
                  </a:schemeClr>
                </a:solidFill>
              </a:rPr>
            </a:br>
            <a:r>
              <a:rPr lang="en-US" sz="2000" b="1" dirty="0">
                <a:solidFill>
                  <a:schemeClr val="tx1">
                    <a:lumMod val="75000"/>
                  </a:schemeClr>
                </a:solidFill>
              </a:rPr>
              <a:t>(participants)</a:t>
            </a:r>
            <a:endParaRPr lang="en-US" sz="2400" dirty="0">
              <a:solidFill>
                <a:schemeClr val="tx1">
                  <a:lumMod val="75000"/>
                </a:schemeClr>
              </a:solidFill>
            </a:endParaRPr>
          </a:p>
          <a:p>
            <a:pPr marL="0" indent="0">
              <a:buNone/>
            </a:pPr>
            <a:endParaRPr lang="en-US" dirty="0"/>
          </a:p>
        </p:txBody>
      </p:sp>
    </p:spTree>
    <p:extLst>
      <p:ext uri="{BB962C8B-B14F-4D97-AF65-F5344CB8AC3E}">
        <p14:creationId xmlns:p14="http://schemas.microsoft.com/office/powerpoint/2010/main" val="3790118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10"/>
            <a:ext cx="8229600" cy="684007"/>
          </a:xfrm>
        </p:spPr>
        <p:txBody>
          <a:bodyPr/>
          <a:lstStyle/>
          <a:p>
            <a:pPr algn="ctr"/>
            <a:r>
              <a:rPr lang="en-US" sz="4800" dirty="0"/>
              <a:t>TUQ</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4881" y="884905"/>
            <a:ext cx="4616245" cy="5538691"/>
          </a:xfrm>
        </p:spPr>
      </p:pic>
    </p:spTree>
    <p:extLst>
      <p:ext uri="{BB962C8B-B14F-4D97-AF65-F5344CB8AC3E}">
        <p14:creationId xmlns:p14="http://schemas.microsoft.com/office/powerpoint/2010/main" val="788436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 Budgeting Process</a:t>
            </a:r>
          </a:p>
        </p:txBody>
      </p:sp>
      <p:sp>
        <p:nvSpPr>
          <p:cNvPr id="3" name="Content Placeholder 2"/>
          <p:cNvSpPr>
            <a:spLocks noGrp="1"/>
          </p:cNvSpPr>
          <p:nvPr>
            <p:ph idx="1"/>
          </p:nvPr>
        </p:nvSpPr>
        <p:spPr/>
        <p:txBody>
          <a:bodyPr/>
          <a:lstStyle/>
          <a:p>
            <a:r>
              <a:rPr lang="en-US" dirty="0"/>
              <a:t>Go “door-to-door” and ask members for budgets</a:t>
            </a:r>
          </a:p>
          <a:p>
            <a:r>
              <a:rPr lang="en-US" dirty="0"/>
              <a:t>This year, each Zaeem will need to verify that a member was asked in person </a:t>
            </a:r>
          </a:p>
          <a:p>
            <a:endParaRPr lang="en-US" dirty="0"/>
          </a:p>
        </p:txBody>
      </p:sp>
    </p:spTree>
    <p:extLst>
      <p:ext uri="{BB962C8B-B14F-4D97-AF65-F5344CB8AC3E}">
        <p14:creationId xmlns:p14="http://schemas.microsoft.com/office/powerpoint/2010/main" val="2900697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Reminders</a:t>
            </a:r>
            <a:br>
              <a:rPr lang="en-US" dirty="0"/>
            </a:br>
            <a:endParaRPr lang="en-US" dirty="0"/>
          </a:p>
        </p:txBody>
      </p:sp>
      <p:sp>
        <p:nvSpPr>
          <p:cNvPr id="3" name="Content Placeholder 2"/>
          <p:cNvSpPr>
            <a:spLocks noGrp="1"/>
          </p:cNvSpPr>
          <p:nvPr>
            <p:ph idx="1"/>
          </p:nvPr>
        </p:nvSpPr>
        <p:spPr/>
        <p:txBody>
          <a:bodyPr/>
          <a:lstStyle/>
          <a:p>
            <a:r>
              <a:rPr lang="en-US" sz="2000" dirty="0">
                <a:solidFill>
                  <a:schemeClr val="tx1">
                    <a:lumMod val="75000"/>
                  </a:schemeClr>
                </a:solidFill>
              </a:rPr>
              <a:t>Resources: </a:t>
            </a:r>
            <a:r>
              <a:rPr lang="en-US" sz="2000" dirty="0">
                <a:solidFill>
                  <a:schemeClr val="tx1">
                    <a:lumMod val="75000"/>
                  </a:schemeClr>
                </a:solidFill>
                <a:hlinkClick r:id="rId2"/>
              </a:rPr>
              <a:t>www.ansarusa.org/finance</a:t>
            </a:r>
            <a:endParaRPr lang="en-US" sz="2000" dirty="0">
              <a:solidFill>
                <a:schemeClr val="tx1">
                  <a:lumMod val="75000"/>
                </a:schemeClr>
              </a:solidFill>
            </a:endParaRPr>
          </a:p>
          <a:p>
            <a:pPr lvl="1"/>
            <a:r>
              <a:rPr lang="en-US" sz="1600" dirty="0">
                <a:solidFill>
                  <a:schemeClr val="tx1">
                    <a:lumMod val="75000"/>
                  </a:schemeClr>
                </a:solidFill>
              </a:rPr>
              <a:t>FAQs, Calculator, Expenses, Reporting, etc.</a:t>
            </a:r>
          </a:p>
          <a:p>
            <a:r>
              <a:rPr lang="en-US" sz="2000" dirty="0">
                <a:solidFill>
                  <a:schemeClr val="tx1">
                    <a:lumMod val="75000"/>
                  </a:schemeClr>
                </a:solidFill>
              </a:rPr>
              <a:t>Write </a:t>
            </a:r>
            <a:r>
              <a:rPr lang="en-US" sz="2000" dirty="0" err="1">
                <a:solidFill>
                  <a:schemeClr val="tx1">
                    <a:lumMod val="75000"/>
                  </a:schemeClr>
                </a:solidFill>
              </a:rPr>
              <a:t>Majlis</a:t>
            </a:r>
            <a:r>
              <a:rPr lang="en-US" sz="2000" dirty="0">
                <a:solidFill>
                  <a:schemeClr val="tx1">
                    <a:lumMod val="75000"/>
                  </a:schemeClr>
                </a:solidFill>
              </a:rPr>
              <a:t> Name on Deposit Slip</a:t>
            </a:r>
          </a:p>
          <a:p>
            <a:r>
              <a:rPr lang="en-US" sz="2000" dirty="0">
                <a:solidFill>
                  <a:schemeClr val="tx1">
                    <a:lumMod val="75000"/>
                  </a:schemeClr>
                </a:solidFill>
              </a:rPr>
              <a:t>Make Deposit at least once a week</a:t>
            </a:r>
          </a:p>
          <a:p>
            <a:pPr lvl="1"/>
            <a:r>
              <a:rPr lang="en-US" sz="1600" dirty="0">
                <a:solidFill>
                  <a:schemeClr val="tx1">
                    <a:lumMod val="75000"/>
                  </a:schemeClr>
                </a:solidFill>
              </a:rPr>
              <a:t>Prevents bounced checks</a:t>
            </a:r>
          </a:p>
          <a:p>
            <a:pPr lvl="1"/>
            <a:r>
              <a:rPr lang="en-US" sz="1600" dirty="0">
                <a:solidFill>
                  <a:schemeClr val="tx1">
                    <a:lumMod val="75000"/>
                  </a:schemeClr>
                </a:solidFill>
              </a:rPr>
              <a:t>Makes it easier to reconcile reports</a:t>
            </a:r>
          </a:p>
          <a:p>
            <a:r>
              <a:rPr lang="en-US" sz="2000" dirty="0">
                <a:solidFill>
                  <a:schemeClr val="tx1">
                    <a:lumMod val="75000"/>
                  </a:schemeClr>
                </a:solidFill>
              </a:rPr>
              <a:t>Use online submission process for reporting Chanda collections</a:t>
            </a:r>
          </a:p>
          <a:p>
            <a:r>
              <a:rPr lang="en-US" sz="2000" dirty="0">
                <a:solidFill>
                  <a:schemeClr val="tx1">
                    <a:lumMod val="75000"/>
                  </a:schemeClr>
                </a:solidFill>
              </a:rPr>
              <a:t>Use online submission process for Expense Reimbursements</a:t>
            </a:r>
          </a:p>
          <a:p>
            <a:pPr lvl="1"/>
            <a:r>
              <a:rPr lang="en-US" sz="1600" dirty="0">
                <a:solidFill>
                  <a:schemeClr val="tx1">
                    <a:lumMod val="75000"/>
                  </a:schemeClr>
                </a:solidFill>
              </a:rPr>
              <a:t>Have Receipt (take a picture or scan or email)</a:t>
            </a:r>
          </a:p>
          <a:p>
            <a:pPr lvl="1"/>
            <a:r>
              <a:rPr lang="en-US" sz="1600" dirty="0">
                <a:solidFill>
                  <a:schemeClr val="tx1">
                    <a:lumMod val="75000"/>
                  </a:schemeClr>
                </a:solidFill>
              </a:rPr>
              <a:t>For travel, forward original itinerary </a:t>
            </a:r>
          </a:p>
          <a:p>
            <a:r>
              <a:rPr lang="en-US" sz="2000" dirty="0">
                <a:solidFill>
                  <a:schemeClr val="tx1">
                    <a:lumMod val="75000"/>
                  </a:schemeClr>
                </a:solidFill>
              </a:rPr>
              <a:t>When making expense, think about appropriateness</a:t>
            </a:r>
          </a:p>
          <a:p>
            <a:pPr lvl="1"/>
            <a:r>
              <a:rPr lang="en-US" sz="1800" dirty="0">
                <a:solidFill>
                  <a:schemeClr val="tx1">
                    <a:lumMod val="75000"/>
                  </a:schemeClr>
                </a:solidFill>
              </a:rPr>
              <a:t>Ask: “Will I feel comfortable if this is published by WikiLeaks?”</a:t>
            </a:r>
          </a:p>
          <a:p>
            <a:pPr marL="0" indent="0">
              <a:buNone/>
            </a:pPr>
            <a:endParaRPr lang="en-US" sz="1800" dirty="0">
              <a:solidFill>
                <a:schemeClr val="tx1">
                  <a:lumMod val="75000"/>
                </a:schemeClr>
              </a:solidFill>
            </a:endParaRPr>
          </a:p>
          <a:p>
            <a:pPr marL="0" indent="0">
              <a:buNone/>
            </a:pPr>
            <a:endParaRPr lang="en-US" sz="2800" dirty="0"/>
          </a:p>
          <a:p>
            <a:pPr marL="0" indent="0">
              <a:buNone/>
            </a:pPr>
            <a:endParaRPr lang="en-US" dirty="0"/>
          </a:p>
        </p:txBody>
      </p:sp>
    </p:spTree>
    <p:extLst>
      <p:ext uri="{BB962C8B-B14F-4D97-AF65-F5344CB8AC3E}">
        <p14:creationId xmlns:p14="http://schemas.microsoft.com/office/powerpoint/2010/main" val="3972929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7406"/>
            <a:ext cx="8229600" cy="5718757"/>
          </a:xfrm>
        </p:spPr>
        <p:txBody>
          <a:bodyPr/>
          <a:lstStyle/>
          <a:p>
            <a:pPr marL="112713" indent="0">
              <a:buNone/>
            </a:pPr>
            <a:r>
              <a:rPr lang="en-US" b="1" dirty="0">
                <a:solidFill>
                  <a:schemeClr val="tx1">
                    <a:lumMod val="75000"/>
                  </a:schemeClr>
                </a:solidFill>
              </a:rPr>
              <a:t>National </a:t>
            </a:r>
            <a:r>
              <a:rPr lang="en-US" b="1" dirty="0" err="1">
                <a:solidFill>
                  <a:schemeClr val="tx1">
                    <a:lumMod val="75000"/>
                  </a:schemeClr>
                </a:solidFill>
              </a:rPr>
              <a:t>Maal</a:t>
            </a:r>
            <a:r>
              <a:rPr lang="en-US" b="1" dirty="0">
                <a:solidFill>
                  <a:schemeClr val="tx1">
                    <a:lumMod val="75000"/>
                  </a:schemeClr>
                </a:solidFill>
              </a:rPr>
              <a:t> Drives- Due dates</a:t>
            </a:r>
          </a:p>
          <a:p>
            <a:pPr marL="684213" indent="-571500"/>
            <a:r>
              <a:rPr lang="en-US" sz="2000" b="1" dirty="0">
                <a:solidFill>
                  <a:schemeClr val="tx1">
                    <a:lumMod val="75000"/>
                  </a:schemeClr>
                </a:solidFill>
              </a:rPr>
              <a:t>May </a:t>
            </a:r>
            <a:r>
              <a:rPr lang="en-US" sz="2000" dirty="0">
                <a:solidFill>
                  <a:schemeClr val="tx1">
                    <a:lumMod val="75000"/>
                  </a:schemeClr>
                </a:solidFill>
              </a:rPr>
              <a:t>			Income Budget Process Starts</a:t>
            </a:r>
          </a:p>
          <a:p>
            <a:pPr marL="684213" indent="-571500"/>
            <a:r>
              <a:rPr lang="en-US" sz="2000" b="1" dirty="0">
                <a:solidFill>
                  <a:schemeClr val="tx1">
                    <a:lumMod val="75000"/>
                  </a:schemeClr>
                </a:solidFill>
              </a:rPr>
              <a:t>November 		“Strong Push”</a:t>
            </a:r>
            <a:endParaRPr lang="en-US" sz="2000" dirty="0">
              <a:solidFill>
                <a:schemeClr val="tx1">
                  <a:lumMod val="75000"/>
                </a:schemeClr>
              </a:solidFill>
            </a:endParaRPr>
          </a:p>
          <a:p>
            <a:pPr marL="0" indent="0">
              <a:buNone/>
            </a:pPr>
            <a:endParaRPr lang="en-US" sz="2000" dirty="0"/>
          </a:p>
          <a:p>
            <a:pPr marL="0" indent="0">
              <a:buNone/>
            </a:pPr>
            <a:endParaRPr lang="en-US" sz="2000" dirty="0"/>
          </a:p>
          <a:p>
            <a:pPr marL="0" indent="0">
              <a:buNone/>
            </a:pPr>
            <a:endParaRPr lang="en-US" sz="2000" dirty="0"/>
          </a:p>
          <a:p>
            <a:pPr marL="0" indent="0" algn="r">
              <a:buNone/>
            </a:pPr>
            <a:r>
              <a:rPr lang="en-US" sz="2400" b="1" dirty="0"/>
              <a:t>Zahid Mian</a:t>
            </a:r>
            <a:br>
              <a:rPr lang="en-US" sz="2400" b="1" dirty="0"/>
            </a:br>
            <a:r>
              <a:rPr lang="en-US" sz="2400" b="1" dirty="0"/>
              <a:t>508-353-8909</a:t>
            </a:r>
            <a:endParaRPr lang="en-US" sz="2400" b="1" dirty="0">
              <a:hlinkClick r:id="rId2"/>
            </a:endParaRPr>
          </a:p>
          <a:p>
            <a:pPr marL="0" indent="0" algn="r">
              <a:buNone/>
            </a:pPr>
            <a:r>
              <a:rPr lang="en-US" sz="2400" b="1">
                <a:hlinkClick r:id="rId2"/>
              </a:rPr>
              <a:t>Qaid.Mal@</a:t>
            </a:r>
            <a:r>
              <a:rPr lang="en-US" sz="2400" b="1" dirty="0">
                <a:hlinkClick r:id="rId2"/>
              </a:rPr>
              <a:t>ansarusa.org</a:t>
            </a:r>
            <a:endParaRPr lang="en-US" sz="2400" b="1" dirty="0"/>
          </a:p>
          <a:p>
            <a:pPr marL="0" indent="0">
              <a:buNone/>
            </a:pPr>
            <a:endParaRPr lang="en-US" dirty="0"/>
          </a:p>
        </p:txBody>
      </p:sp>
    </p:spTree>
    <p:extLst>
      <p:ext uri="{BB962C8B-B14F-4D97-AF65-F5344CB8AC3E}">
        <p14:creationId xmlns:p14="http://schemas.microsoft.com/office/powerpoint/2010/main" val="2795186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7406"/>
            <a:ext cx="8229600" cy="5718757"/>
          </a:xfrm>
        </p:spPr>
        <p:txBody>
          <a:bodyPr/>
          <a:lstStyle/>
          <a:p>
            <a:pPr marL="0" indent="0">
              <a:buNone/>
            </a:pPr>
            <a:endParaRPr lang="en-US" dirty="0"/>
          </a:p>
          <a:p>
            <a:pPr marL="0" indent="0" algn="ctr">
              <a:buNone/>
            </a:pPr>
            <a:r>
              <a:rPr lang="en-US" sz="4400" b="1" dirty="0">
                <a:effectLst>
                  <a:outerShdw blurRad="38100" dist="38100" dir="2700000" algn="tl">
                    <a:srgbClr val="000000">
                      <a:alpha val="43137"/>
                    </a:srgbClr>
                  </a:outerShdw>
                </a:effectLst>
              </a:rPr>
              <a:t>Questions</a:t>
            </a:r>
          </a:p>
          <a:p>
            <a:pPr marL="0" indent="0" algn="ctr">
              <a:buNone/>
            </a:pPr>
            <a:r>
              <a:rPr lang="en-US" dirty="0"/>
              <a:t> </a:t>
            </a:r>
            <a:r>
              <a:rPr lang="en-US" sz="13800" dirty="0">
                <a:solidFill>
                  <a:srgbClr val="FF0000"/>
                </a:solidFill>
              </a:rPr>
              <a:t>?</a:t>
            </a:r>
          </a:p>
          <a:p>
            <a:pPr marL="0" indent="0">
              <a:buNone/>
            </a:pPr>
            <a:endParaRPr lang="en-US" dirty="0"/>
          </a:p>
        </p:txBody>
      </p:sp>
    </p:spTree>
    <p:extLst>
      <p:ext uri="{BB962C8B-B14F-4D97-AF65-F5344CB8AC3E}">
        <p14:creationId xmlns:p14="http://schemas.microsoft.com/office/powerpoint/2010/main" val="2245705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err="1"/>
              <a:t>Ithaar</a:t>
            </a:r>
            <a:r>
              <a:rPr lang="en-US" dirty="0"/>
              <a:t> department</a:t>
            </a:r>
            <a:br>
              <a:rPr lang="en-US" dirty="0"/>
            </a:br>
            <a:r>
              <a:rPr lang="en-US" sz="4125" dirty="0" err="1"/>
              <a:t>Majlis</a:t>
            </a:r>
            <a:r>
              <a:rPr lang="en-US" sz="4125" dirty="0"/>
              <a:t> </a:t>
            </a:r>
            <a:r>
              <a:rPr lang="en-US" sz="4125" dirty="0" err="1"/>
              <a:t>ansarullah</a:t>
            </a:r>
            <a:r>
              <a:rPr lang="en-US" sz="4125" dirty="0"/>
              <a:t> </a:t>
            </a:r>
            <a:r>
              <a:rPr lang="en-US" sz="4125" dirty="0" err="1"/>
              <a:t>usa</a:t>
            </a:r>
            <a:r>
              <a:rPr lang="en-US" sz="4125" dirty="0"/>
              <a:t>  </a:t>
            </a:r>
          </a:p>
        </p:txBody>
      </p:sp>
      <p:sp>
        <p:nvSpPr>
          <p:cNvPr id="3" name="Subtitle 2"/>
          <p:cNvSpPr>
            <a:spLocks noGrp="1"/>
          </p:cNvSpPr>
          <p:nvPr>
            <p:ph type="subTitle" idx="1"/>
          </p:nvPr>
        </p:nvSpPr>
        <p:spPr/>
        <p:txBody>
          <a:bodyPr/>
          <a:lstStyle/>
          <a:p>
            <a:pPr algn="ctr"/>
            <a:r>
              <a:rPr lang="en-US" dirty="0"/>
              <a:t>By: </a:t>
            </a:r>
            <a:r>
              <a:rPr lang="en-US" dirty="0" err="1"/>
              <a:t>Basharat</a:t>
            </a:r>
            <a:r>
              <a:rPr lang="en-US" dirty="0"/>
              <a:t> </a:t>
            </a:r>
            <a:r>
              <a:rPr lang="en-US" dirty="0" err="1"/>
              <a:t>ahmad</a:t>
            </a:r>
            <a:r>
              <a:rPr lang="en-US" dirty="0"/>
              <a:t> </a:t>
            </a:r>
            <a:r>
              <a:rPr lang="en-US" dirty="0" err="1"/>
              <a:t>wadan</a:t>
            </a:r>
            <a:endParaRPr lang="en-US" dirty="0"/>
          </a:p>
        </p:txBody>
      </p:sp>
      <p:pic>
        <p:nvPicPr>
          <p:cNvPr id="1026" name="Picture 2" descr="C:\Users\Basharat wadan\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3482"/>
            <a:ext cx="1428415" cy="1109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956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1352550"/>
            <a:ext cx="7797662" cy="863974"/>
          </a:xfrm>
        </p:spPr>
        <p:txBody>
          <a:bodyPr/>
          <a:lstStyle/>
          <a:p>
            <a:r>
              <a:rPr lang="en-US" dirty="0"/>
              <a:t>What is </a:t>
            </a:r>
            <a:r>
              <a:rPr lang="en-US" dirty="0" err="1"/>
              <a:t>Ithar</a:t>
            </a:r>
            <a:r>
              <a:rPr lang="en-US" dirty="0"/>
              <a:t>?</a:t>
            </a:r>
          </a:p>
        </p:txBody>
      </p:sp>
      <p:sp>
        <p:nvSpPr>
          <p:cNvPr id="3" name="Content Placeholder 2"/>
          <p:cNvSpPr>
            <a:spLocks noGrp="1"/>
          </p:cNvSpPr>
          <p:nvPr>
            <p:ph sz="quarter" idx="13"/>
          </p:nvPr>
        </p:nvSpPr>
        <p:spPr>
          <a:xfrm>
            <a:off x="514351" y="2404797"/>
            <a:ext cx="4038599" cy="2483392"/>
          </a:xfrm>
        </p:spPr>
        <p:txBody>
          <a:bodyPr>
            <a:normAutofit/>
          </a:bodyPr>
          <a:lstStyle/>
          <a:p>
            <a:r>
              <a:rPr lang="en-US" sz="1800" dirty="0"/>
              <a:t>Means giving preference to others over oneself</a:t>
            </a:r>
          </a:p>
          <a:p>
            <a:pPr marL="0" indent="0">
              <a:buNone/>
            </a:pPr>
            <a:r>
              <a:rPr lang="en-US" sz="1800" dirty="0"/>
              <a:t>			    ~ Al-</a:t>
            </a:r>
            <a:r>
              <a:rPr lang="en-US" sz="1800"/>
              <a:t>qur’an</a:t>
            </a:r>
            <a:endParaRPr lang="en-US" sz="18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8317" y="1552444"/>
            <a:ext cx="3826354" cy="2869766"/>
          </a:xfrm>
          <a:prstGeom prst="rect">
            <a:avLst/>
          </a:prstGeom>
        </p:spPr>
      </p:pic>
    </p:spTree>
    <p:extLst>
      <p:ext uri="{BB962C8B-B14F-4D97-AF65-F5344CB8AC3E}">
        <p14:creationId xmlns:p14="http://schemas.microsoft.com/office/powerpoint/2010/main" val="581868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Holy Quran says: </a:t>
            </a:r>
          </a:p>
        </p:txBody>
      </p:sp>
      <p:sp>
        <p:nvSpPr>
          <p:cNvPr id="3" name="Content Placeholder 2"/>
          <p:cNvSpPr>
            <a:spLocks noGrp="1"/>
          </p:cNvSpPr>
          <p:nvPr>
            <p:ph sz="quarter" idx="13"/>
          </p:nvPr>
        </p:nvSpPr>
        <p:spPr>
          <a:xfrm>
            <a:off x="514351" y="2404797"/>
            <a:ext cx="3790950" cy="2483392"/>
          </a:xfrm>
        </p:spPr>
        <p:txBody>
          <a:bodyPr/>
          <a:lstStyle/>
          <a:p>
            <a:r>
              <a:rPr lang="en-US" dirty="0"/>
              <a:t>“</a:t>
            </a:r>
            <a:r>
              <a:rPr lang="en-US" sz="1800" dirty="0"/>
              <a:t>and those who had established their home in this city before them and had accepted faith, love those who came of them for refuge </a:t>
            </a:r>
            <a:r>
              <a:rPr lang="is-IS" sz="1800" dirty="0"/>
              <a:t>prefer refugees to themselves, even though poverty be their own lot.                                                  [59:10]</a:t>
            </a:r>
            <a:endParaRPr lang="en-US" sz="1800" dirty="0"/>
          </a:p>
        </p:txBody>
      </p:sp>
      <p:pic>
        <p:nvPicPr>
          <p:cNvPr id="4" name="Picture 3"/>
          <p:cNvPicPr>
            <a:picLocks noChangeAspect="1"/>
          </p:cNvPicPr>
          <p:nvPr/>
        </p:nvPicPr>
        <p:blipFill>
          <a:blip r:embed="rId2"/>
          <a:stretch>
            <a:fillRect/>
          </a:stretch>
        </p:blipFill>
        <p:spPr>
          <a:xfrm>
            <a:off x="5519974" y="1839622"/>
            <a:ext cx="2634470" cy="2928315"/>
          </a:xfrm>
          <a:prstGeom prst="rect">
            <a:avLst/>
          </a:prstGeom>
        </p:spPr>
      </p:pic>
    </p:spTree>
    <p:extLst>
      <p:ext uri="{BB962C8B-B14F-4D97-AF65-F5344CB8AC3E}">
        <p14:creationId xmlns:p14="http://schemas.microsoft.com/office/powerpoint/2010/main" val="3376959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Hadith </a:t>
            </a:r>
          </a:p>
        </p:txBody>
      </p:sp>
      <p:sp>
        <p:nvSpPr>
          <p:cNvPr id="3" name="Content Placeholder 2"/>
          <p:cNvSpPr>
            <a:spLocks noGrp="1"/>
          </p:cNvSpPr>
          <p:nvPr>
            <p:ph sz="quarter" idx="13"/>
          </p:nvPr>
        </p:nvSpPr>
        <p:spPr>
          <a:xfrm>
            <a:off x="514351" y="2404797"/>
            <a:ext cx="3571875" cy="2483392"/>
          </a:xfrm>
        </p:spPr>
        <p:txBody>
          <a:bodyPr>
            <a:normAutofit/>
          </a:bodyPr>
          <a:lstStyle/>
          <a:p>
            <a:r>
              <a:rPr lang="en-US" sz="1800" dirty="0"/>
              <a:t>Allah will not be merciful to those who are not merciful to mankind.</a:t>
            </a:r>
          </a:p>
          <a:p>
            <a:pPr marL="0" indent="0" algn="r">
              <a:buNone/>
            </a:pPr>
            <a:r>
              <a:rPr lang="en-US" sz="1800" dirty="0"/>
              <a:t>~ </a:t>
            </a:r>
            <a:r>
              <a:rPr lang="en-US" sz="1800" dirty="0" err="1"/>
              <a:t>Sahee</a:t>
            </a:r>
            <a:r>
              <a:rPr lang="en-US" sz="1800" dirty="0"/>
              <a:t> Al-</a:t>
            </a:r>
            <a:r>
              <a:rPr lang="en-US" sz="1800" dirty="0" err="1"/>
              <a:t>bukhari</a:t>
            </a:r>
            <a:r>
              <a:rPr lang="en-US" sz="1800" dirty="0"/>
              <a:t> 7376</a:t>
            </a:r>
          </a:p>
        </p:txBody>
      </p:sp>
      <p:pic>
        <p:nvPicPr>
          <p:cNvPr id="1026" name="Picture 2" descr="Image result for hadith boo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4213" y="1907169"/>
            <a:ext cx="4078039" cy="2413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154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Promised messiah (as) said: </a:t>
            </a:r>
          </a:p>
        </p:txBody>
      </p:sp>
      <p:sp>
        <p:nvSpPr>
          <p:cNvPr id="3" name="Content Placeholder 2"/>
          <p:cNvSpPr>
            <a:spLocks noGrp="1"/>
          </p:cNvSpPr>
          <p:nvPr>
            <p:ph sz="quarter" idx="13"/>
          </p:nvPr>
        </p:nvSpPr>
        <p:spPr>
          <a:xfrm>
            <a:off x="514351" y="2347647"/>
            <a:ext cx="3781424" cy="2483392"/>
          </a:xfrm>
        </p:spPr>
        <p:txBody>
          <a:bodyPr>
            <a:noAutofit/>
          </a:bodyPr>
          <a:lstStyle/>
          <a:p>
            <a:r>
              <a:rPr lang="en-US" sz="1800" dirty="0"/>
              <a:t>“there are only two complete parts of faith. One  the love of </a:t>
            </a:r>
            <a:r>
              <a:rPr lang="en-US" sz="1800" dirty="0" err="1"/>
              <a:t>allah</a:t>
            </a:r>
            <a:r>
              <a:rPr lang="en-US" sz="1800" dirty="0"/>
              <a:t> and  other is the love of mankind.”</a:t>
            </a:r>
          </a:p>
        </p:txBody>
      </p:sp>
      <p:pic>
        <p:nvPicPr>
          <p:cNvPr id="4" name="Picture 3"/>
          <p:cNvPicPr>
            <a:picLocks noChangeAspect="1"/>
          </p:cNvPicPr>
          <p:nvPr/>
        </p:nvPicPr>
        <p:blipFill>
          <a:blip r:embed="rId2"/>
          <a:stretch>
            <a:fillRect/>
          </a:stretch>
        </p:blipFill>
        <p:spPr>
          <a:xfrm>
            <a:off x="5243512" y="2192446"/>
            <a:ext cx="2309813" cy="2657039"/>
          </a:xfrm>
          <a:prstGeom prst="rect">
            <a:avLst/>
          </a:prstGeom>
        </p:spPr>
      </p:pic>
    </p:spTree>
    <p:extLst>
      <p:ext uri="{BB962C8B-B14F-4D97-AF65-F5344CB8AC3E}">
        <p14:creationId xmlns:p14="http://schemas.microsoft.com/office/powerpoint/2010/main" val="893084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Promised messiah (as) wrote: </a:t>
            </a:r>
          </a:p>
        </p:txBody>
      </p:sp>
      <p:sp>
        <p:nvSpPr>
          <p:cNvPr id="3" name="Content Placeholder 2"/>
          <p:cNvSpPr>
            <a:spLocks noGrp="1"/>
          </p:cNvSpPr>
          <p:nvPr>
            <p:ph sz="quarter" idx="13"/>
          </p:nvPr>
        </p:nvSpPr>
        <p:spPr>
          <a:xfrm>
            <a:off x="514351" y="2347647"/>
            <a:ext cx="3781424" cy="2483392"/>
          </a:xfrm>
        </p:spPr>
        <p:txBody>
          <a:bodyPr>
            <a:normAutofit/>
          </a:bodyPr>
          <a:lstStyle/>
          <a:p>
            <a:r>
              <a:rPr lang="en-US" sz="1800" dirty="0"/>
              <a:t>9th condition of </a:t>
            </a:r>
            <a:r>
              <a:rPr lang="en-US" sz="1800" dirty="0" err="1"/>
              <a:t>ba’it</a:t>
            </a:r>
            <a:r>
              <a:rPr lang="en-US" sz="1800" dirty="0"/>
              <a:t>: “HE/SHE SHALL KEEP HIM/HERSELF OCCUPIED IN THE SERVICES OF GOD’S CREATIONS FOR HIS SAKE ONLY AND SHALL ENDEVEOR TO BENEFIT MANKIND TO THE BEST OF HIS/HER GOD GIVEN ABILITIES AND POWER.”</a:t>
            </a:r>
          </a:p>
        </p:txBody>
      </p:sp>
      <p:pic>
        <p:nvPicPr>
          <p:cNvPr id="5" name="Picture 4"/>
          <p:cNvPicPr>
            <a:picLocks noChangeAspect="1"/>
          </p:cNvPicPr>
          <p:nvPr/>
        </p:nvPicPr>
        <p:blipFill>
          <a:blip r:embed="rId2"/>
          <a:stretch>
            <a:fillRect/>
          </a:stretch>
        </p:blipFill>
        <p:spPr>
          <a:xfrm>
            <a:off x="5540237" y="2073649"/>
            <a:ext cx="1935975" cy="2903963"/>
          </a:xfrm>
          <a:prstGeom prst="rect">
            <a:avLst/>
          </a:prstGeom>
        </p:spPr>
      </p:pic>
    </p:spTree>
    <p:extLst>
      <p:ext uri="{BB962C8B-B14F-4D97-AF65-F5344CB8AC3E}">
        <p14:creationId xmlns:p14="http://schemas.microsoft.com/office/powerpoint/2010/main" val="1956178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421"/>
            <a:ext cx="8229600" cy="683305"/>
          </a:xfrm>
        </p:spPr>
        <p:txBody>
          <a:bodyPr/>
          <a:lstStyle/>
          <a:p>
            <a:pPr algn="ctr"/>
            <a:r>
              <a:rPr lang="en-US" sz="4800" dirty="0"/>
              <a:t>TUQ</a:t>
            </a:r>
          </a:p>
        </p:txBody>
      </p:sp>
      <p:sp>
        <p:nvSpPr>
          <p:cNvPr id="3" name="Content Placeholder 2"/>
          <p:cNvSpPr>
            <a:spLocks noGrp="1"/>
          </p:cNvSpPr>
          <p:nvPr>
            <p:ph idx="1"/>
          </p:nvPr>
        </p:nvSpPr>
        <p:spPr>
          <a:xfrm>
            <a:off x="357050" y="1158240"/>
            <a:ext cx="8329749" cy="4967923"/>
          </a:xfrm>
        </p:spPr>
        <p:txBody>
          <a:bodyPr/>
          <a:lstStyle/>
          <a:p>
            <a:r>
              <a:rPr lang="en-US" dirty="0"/>
              <a:t>Key is regular reminders and accurate Data Collection </a:t>
            </a:r>
          </a:p>
          <a:p>
            <a:r>
              <a:rPr lang="en-US" dirty="0"/>
              <a:t>Year 2016 progress--- improved from 38% in Feb 2016 to 61% end of year. </a:t>
            </a:r>
          </a:p>
          <a:p>
            <a:r>
              <a:rPr lang="en-US" dirty="0"/>
              <a:t>Daily recitation-- Morning preferred or any time of day. Walking, Driving or evening </a:t>
            </a:r>
          </a:p>
          <a:p>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757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Khalifatul</a:t>
            </a:r>
            <a:r>
              <a:rPr lang="en-US" dirty="0"/>
              <a:t> </a:t>
            </a:r>
            <a:r>
              <a:rPr lang="en-US" dirty="0" err="1"/>
              <a:t>messieh</a:t>
            </a:r>
            <a:r>
              <a:rPr lang="en-US" dirty="0"/>
              <a:t> ii </a:t>
            </a:r>
            <a:r>
              <a:rPr lang="en-US" dirty="0" err="1"/>
              <a:t>ra</a:t>
            </a:r>
            <a:r>
              <a:rPr lang="en-US" dirty="0"/>
              <a:t> said:</a:t>
            </a:r>
          </a:p>
        </p:txBody>
      </p:sp>
      <p:sp>
        <p:nvSpPr>
          <p:cNvPr id="3" name="Content Placeholder 2"/>
          <p:cNvSpPr>
            <a:spLocks noGrp="1"/>
          </p:cNvSpPr>
          <p:nvPr>
            <p:ph sz="quarter" idx="13"/>
          </p:nvPr>
        </p:nvSpPr>
        <p:spPr>
          <a:xfrm>
            <a:off x="514350" y="2235575"/>
            <a:ext cx="3825919" cy="2652615"/>
          </a:xfrm>
        </p:spPr>
        <p:txBody>
          <a:bodyPr>
            <a:normAutofit fontScale="77500" lnSpcReduction="20000"/>
          </a:bodyPr>
          <a:lstStyle/>
          <a:p>
            <a:pPr marL="0" indent="0">
              <a:buNone/>
            </a:pPr>
            <a:r>
              <a:rPr lang="en-US" dirty="0"/>
              <a:t>SIX PURPOSES OF THE ESTABLISHMENT OF ANSARULLAH, KHUDDAMUL-AHMADIYYA AND LAJNA IMA’ILLAH:</a:t>
            </a:r>
          </a:p>
          <a:p>
            <a:pPr marL="0" indent="0">
              <a:buNone/>
            </a:pPr>
            <a:r>
              <a:rPr lang="en-US" sz="1350" dirty="0"/>
              <a:t>BELIEF IN THE UNSEEN. ESTABLISHMENT OF PRAYER, </a:t>
            </a:r>
            <a:r>
              <a:rPr lang="en-US" sz="1350" u="sng" dirty="0" err="1">
                <a:solidFill>
                  <a:srgbClr val="FF0000"/>
                </a:solidFill>
              </a:rPr>
              <a:t>SOCIal</a:t>
            </a:r>
            <a:r>
              <a:rPr lang="en-US" sz="1350" u="sng" dirty="0">
                <a:solidFill>
                  <a:srgbClr val="FF0000"/>
                </a:solidFill>
              </a:rPr>
              <a:t> service</a:t>
            </a:r>
            <a:r>
              <a:rPr lang="en-US" sz="1350" dirty="0"/>
              <a:t>, belief in the </a:t>
            </a:r>
            <a:r>
              <a:rPr lang="en-US" sz="1350" dirty="0" err="1"/>
              <a:t>qur’an</a:t>
            </a:r>
            <a:r>
              <a:rPr lang="en-US" sz="1350" dirty="0"/>
              <a:t>,</a:t>
            </a:r>
            <a:r>
              <a:rPr lang="en-US" sz="1350" u="sng" dirty="0">
                <a:solidFill>
                  <a:srgbClr val="FF0000"/>
                </a:solidFill>
              </a:rPr>
              <a:t> respect of the elders of the faith</a:t>
            </a:r>
            <a:r>
              <a:rPr lang="en-US" sz="1350" dirty="0"/>
              <a:t>, and conviction of the day of judgment.</a:t>
            </a:r>
          </a:p>
          <a:p>
            <a:pPr marL="0" indent="0">
              <a:buNone/>
            </a:pPr>
            <a:r>
              <a:rPr lang="en-US" sz="1350" dirty="0"/>
              <a:t>	   [speech at </a:t>
            </a:r>
            <a:r>
              <a:rPr lang="en-US" sz="1350" dirty="0" err="1"/>
              <a:t>jalsa</a:t>
            </a:r>
            <a:r>
              <a:rPr lang="en-US" sz="1350" dirty="0"/>
              <a:t> </a:t>
            </a:r>
            <a:r>
              <a:rPr lang="en-US" sz="1350" dirty="0" err="1"/>
              <a:t>salana</a:t>
            </a:r>
            <a:r>
              <a:rPr lang="en-US" sz="1350" dirty="0"/>
              <a:t>, </a:t>
            </a:r>
            <a:r>
              <a:rPr lang="en-US" sz="1350" dirty="0" err="1"/>
              <a:t>dec.</a:t>
            </a:r>
            <a:r>
              <a:rPr lang="en-US" sz="1350" dirty="0"/>
              <a:t> 27, 1941]</a:t>
            </a:r>
            <a:endParaRPr lang="en-US" sz="1200" dirty="0"/>
          </a:p>
          <a:p>
            <a:endParaRPr lang="en-US" dirty="0"/>
          </a:p>
        </p:txBody>
      </p:sp>
      <p:pic>
        <p:nvPicPr>
          <p:cNvPr id="2050" name="Picture 2" descr="Image result for bashir uddin mahm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9174" y="2187297"/>
            <a:ext cx="1845330" cy="2700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023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Khalifatul</a:t>
            </a:r>
            <a:r>
              <a:rPr lang="en-US" dirty="0"/>
              <a:t> </a:t>
            </a:r>
            <a:r>
              <a:rPr lang="en-US" dirty="0" err="1"/>
              <a:t>messieh</a:t>
            </a:r>
            <a:r>
              <a:rPr lang="en-US" dirty="0"/>
              <a:t> V </a:t>
            </a:r>
            <a:r>
              <a:rPr lang="en-US" dirty="0" err="1"/>
              <a:t>atba</a:t>
            </a:r>
            <a:r>
              <a:rPr lang="en-US" dirty="0"/>
              <a:t> says: </a:t>
            </a:r>
          </a:p>
        </p:txBody>
      </p:sp>
      <p:sp>
        <p:nvSpPr>
          <p:cNvPr id="3" name="Content Placeholder 2"/>
          <p:cNvSpPr>
            <a:spLocks noGrp="1"/>
          </p:cNvSpPr>
          <p:nvPr>
            <p:ph sz="quarter" idx="13"/>
          </p:nvPr>
        </p:nvSpPr>
        <p:spPr>
          <a:xfrm>
            <a:off x="514351" y="2098577"/>
            <a:ext cx="4495799" cy="2789613"/>
          </a:xfrm>
        </p:spPr>
        <p:txBody>
          <a:bodyPr/>
          <a:lstStyle/>
          <a:p>
            <a:r>
              <a:rPr lang="en-US" sz="1800" dirty="0"/>
              <a:t>Those who visit the sick become nearer to Allah. </a:t>
            </a:r>
          </a:p>
          <a:p>
            <a:pPr lvl="1"/>
            <a:r>
              <a:rPr lang="en-US" dirty="0"/>
              <a:t>This is the duty of </a:t>
            </a:r>
            <a:r>
              <a:rPr lang="en-US" u="sng" dirty="0"/>
              <a:t>every</a:t>
            </a:r>
            <a:r>
              <a:rPr lang="en-US" dirty="0"/>
              <a:t> auxiliary</a:t>
            </a:r>
          </a:p>
          <a:p>
            <a:pPr lvl="1"/>
            <a:r>
              <a:rPr lang="en-US" dirty="0"/>
              <a:t>Visit not only those you know them, but it is important to visit those you do not know them,  as well – there is no difference between a sick </a:t>
            </a:r>
            <a:r>
              <a:rPr lang="en-US" dirty="0" err="1"/>
              <a:t>ahmadi</a:t>
            </a:r>
            <a:r>
              <a:rPr lang="en-US" dirty="0"/>
              <a:t> and non-</a:t>
            </a:r>
            <a:r>
              <a:rPr lang="en-US" dirty="0" err="1"/>
              <a:t>ahmadi</a:t>
            </a:r>
            <a:endParaRPr lang="en-US" dirty="0"/>
          </a:p>
          <a:p>
            <a:pPr lvl="1"/>
            <a:r>
              <a:rPr lang="en-US" dirty="0"/>
              <a:t>You should visit them at home or even the hospital</a:t>
            </a:r>
          </a:p>
          <a:p>
            <a:pPr marL="342900" lvl="1" indent="0" algn="r">
              <a:buNone/>
            </a:pPr>
            <a:r>
              <a:rPr lang="en-US" dirty="0"/>
              <a:t>April 5, 2005</a:t>
            </a:r>
          </a:p>
        </p:txBody>
      </p:sp>
      <p:pic>
        <p:nvPicPr>
          <p:cNvPr id="4" name="Picture 3"/>
          <p:cNvPicPr>
            <a:picLocks noChangeAspect="1"/>
          </p:cNvPicPr>
          <p:nvPr/>
        </p:nvPicPr>
        <p:blipFill>
          <a:blip r:embed="rId2"/>
          <a:stretch>
            <a:fillRect/>
          </a:stretch>
        </p:blipFill>
        <p:spPr>
          <a:xfrm>
            <a:off x="5722674" y="2107971"/>
            <a:ext cx="1920944" cy="2881415"/>
          </a:xfrm>
          <a:prstGeom prst="rect">
            <a:avLst/>
          </a:prstGeom>
        </p:spPr>
      </p:pic>
    </p:spTree>
    <p:extLst>
      <p:ext uri="{BB962C8B-B14F-4D97-AF65-F5344CB8AC3E}">
        <p14:creationId xmlns:p14="http://schemas.microsoft.com/office/powerpoint/2010/main" val="885843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Responsibilities</a:t>
            </a:r>
            <a:br>
              <a:rPr lang="en-US" dirty="0"/>
            </a:br>
            <a:r>
              <a:rPr lang="en-US" sz="2700" dirty="0"/>
              <a:t>of </a:t>
            </a:r>
            <a:r>
              <a:rPr lang="en-US" sz="2700" dirty="0" err="1"/>
              <a:t>qa’id</a:t>
            </a:r>
            <a:r>
              <a:rPr lang="en-US" sz="2700" dirty="0"/>
              <a:t> </a:t>
            </a:r>
            <a:r>
              <a:rPr lang="en-US" sz="2700" dirty="0" err="1"/>
              <a:t>ithar</a:t>
            </a:r>
            <a:endParaRPr lang="en-US" sz="5025" dirty="0"/>
          </a:p>
        </p:txBody>
      </p:sp>
      <p:sp>
        <p:nvSpPr>
          <p:cNvPr id="3" name="Content Placeholder 2"/>
          <p:cNvSpPr>
            <a:spLocks noGrp="1"/>
          </p:cNvSpPr>
          <p:nvPr>
            <p:ph sz="quarter" idx="13"/>
          </p:nvPr>
        </p:nvSpPr>
        <p:spPr>
          <a:xfrm>
            <a:off x="514351" y="2404797"/>
            <a:ext cx="3990974" cy="2483392"/>
          </a:xfrm>
        </p:spPr>
        <p:txBody>
          <a:bodyPr>
            <a:normAutofit/>
          </a:bodyPr>
          <a:lstStyle/>
          <a:p>
            <a:pPr marL="0" indent="0">
              <a:buNone/>
            </a:pPr>
            <a:r>
              <a:rPr lang="en-US" sz="1800" dirty="0" err="1"/>
              <a:t>Qa'id</a:t>
            </a:r>
            <a:r>
              <a:rPr lang="en-US" sz="1800" dirty="0"/>
              <a:t> </a:t>
            </a:r>
            <a:r>
              <a:rPr lang="en-US" sz="1800" dirty="0" err="1"/>
              <a:t>Ithar</a:t>
            </a:r>
            <a:r>
              <a:rPr lang="en-US" sz="1800" dirty="0"/>
              <a:t> shall chalk out </a:t>
            </a:r>
            <a:r>
              <a:rPr lang="en-US" sz="1800" dirty="0" err="1"/>
              <a:t>programmes</a:t>
            </a:r>
            <a:r>
              <a:rPr lang="en-US" sz="1800" dirty="0"/>
              <a:t> in order to sympathize with Allah's creatures, to serve them and to work for their welfare and shall ask all the </a:t>
            </a:r>
            <a:r>
              <a:rPr lang="en-US" sz="1800" dirty="0" err="1"/>
              <a:t>Majalis</a:t>
            </a:r>
            <a:r>
              <a:rPr lang="en-US" sz="1800" dirty="0"/>
              <a:t> to act upon these </a:t>
            </a:r>
            <a:r>
              <a:rPr lang="en-US" sz="1800" dirty="0" err="1"/>
              <a:t>programmes</a:t>
            </a:r>
            <a:r>
              <a:rPr lang="en-US" sz="1800" dirty="0"/>
              <a:t>. </a:t>
            </a:r>
          </a:p>
          <a:p>
            <a:pPr marL="0" indent="0">
              <a:buNone/>
            </a:pPr>
            <a:r>
              <a:rPr lang="en-US" sz="1800" dirty="0"/>
              <a:t>			      [section 148]</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080" t="18151" r="35379" b="7191"/>
          <a:stretch/>
        </p:blipFill>
        <p:spPr bwMode="auto">
          <a:xfrm>
            <a:off x="5755601" y="1315233"/>
            <a:ext cx="2556411" cy="351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2902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2017 Goals </a:t>
            </a:r>
          </a:p>
        </p:txBody>
      </p:sp>
      <p:sp>
        <p:nvSpPr>
          <p:cNvPr id="3" name="Content Placeholder 2"/>
          <p:cNvSpPr>
            <a:spLocks noGrp="1"/>
          </p:cNvSpPr>
          <p:nvPr>
            <p:ph sz="quarter" idx="13"/>
          </p:nvPr>
        </p:nvSpPr>
        <p:spPr>
          <a:xfrm>
            <a:off x="514351" y="2105025"/>
            <a:ext cx="7796030" cy="2952750"/>
          </a:xfrm>
        </p:spPr>
        <p:txBody>
          <a:bodyPr>
            <a:normAutofit fontScale="77500" lnSpcReduction="20000"/>
          </a:bodyPr>
          <a:lstStyle/>
          <a:p>
            <a:pPr lvl="0"/>
            <a:r>
              <a:rPr lang="en-US" sz="3000" dirty="0"/>
              <a:t>1,000  </a:t>
            </a:r>
            <a:r>
              <a:rPr lang="en-US" sz="2100" dirty="0"/>
              <a:t> visits to the sick and elderly members</a:t>
            </a:r>
          </a:p>
          <a:p>
            <a:pPr lvl="0"/>
            <a:r>
              <a:rPr lang="en-US" dirty="0"/>
              <a:t>Visits every month (at least):      Small </a:t>
            </a:r>
            <a:r>
              <a:rPr lang="en-US" dirty="0" err="1"/>
              <a:t>majlis</a:t>
            </a:r>
            <a:r>
              <a:rPr lang="en-US" dirty="0"/>
              <a:t>-  </a:t>
            </a:r>
            <a:r>
              <a:rPr lang="en-US" sz="3000" dirty="0">
                <a:solidFill>
                  <a:srgbClr val="FF0000"/>
                </a:solidFill>
              </a:rPr>
              <a:t>1</a:t>
            </a:r>
            <a:r>
              <a:rPr lang="en-US" dirty="0"/>
              <a:t>,    medium-  </a:t>
            </a:r>
            <a:r>
              <a:rPr lang="en-US" sz="3000" dirty="0">
                <a:solidFill>
                  <a:srgbClr val="FF0000"/>
                </a:solidFill>
              </a:rPr>
              <a:t>2</a:t>
            </a:r>
            <a:r>
              <a:rPr lang="en-US" dirty="0"/>
              <a:t>,      large-  </a:t>
            </a:r>
            <a:r>
              <a:rPr lang="en-US" sz="3000" dirty="0">
                <a:solidFill>
                  <a:srgbClr val="FF0000"/>
                </a:solidFill>
              </a:rPr>
              <a:t>3</a:t>
            </a:r>
            <a:r>
              <a:rPr lang="en-US" dirty="0">
                <a:solidFill>
                  <a:srgbClr val="FF0000"/>
                </a:solidFill>
              </a:rPr>
              <a:t>,</a:t>
            </a:r>
          </a:p>
          <a:p>
            <a:pPr lvl="0"/>
            <a:r>
              <a:rPr lang="en-US" dirty="0"/>
              <a:t>Help refugee/</a:t>
            </a:r>
            <a:r>
              <a:rPr lang="en-US" dirty="0" err="1"/>
              <a:t>asylee</a:t>
            </a:r>
            <a:r>
              <a:rPr lang="en-US" dirty="0"/>
              <a:t> </a:t>
            </a:r>
            <a:r>
              <a:rPr lang="en-US" dirty="0" err="1"/>
              <a:t>Jamaat</a:t>
            </a:r>
            <a:r>
              <a:rPr lang="en-US" dirty="0"/>
              <a:t> families (</a:t>
            </a:r>
            <a:r>
              <a:rPr lang="en-US" dirty="0" err="1"/>
              <a:t>Khuddam</a:t>
            </a:r>
            <a:r>
              <a:rPr lang="en-US" dirty="0"/>
              <a:t> and </a:t>
            </a:r>
            <a:r>
              <a:rPr lang="en-US" dirty="0" err="1"/>
              <a:t>Ansar</a:t>
            </a:r>
            <a:r>
              <a:rPr lang="en-US" dirty="0"/>
              <a:t>) to settle in USA.</a:t>
            </a:r>
          </a:p>
          <a:p>
            <a:r>
              <a:rPr lang="en-US" dirty="0"/>
              <a:t>Submit a story: A brief report( 300 words) of the activity for department of </a:t>
            </a:r>
            <a:r>
              <a:rPr lang="en-US" dirty="0" err="1"/>
              <a:t>Ithar</a:t>
            </a:r>
            <a:r>
              <a:rPr lang="en-US" dirty="0"/>
              <a:t> should be submitted along with pictures and/or a video. </a:t>
            </a:r>
          </a:p>
        </p:txBody>
      </p:sp>
      <p:pic>
        <p:nvPicPr>
          <p:cNvPr id="4" name="Picture 3"/>
          <p:cNvPicPr>
            <a:picLocks noChangeAspect="1"/>
          </p:cNvPicPr>
          <p:nvPr/>
        </p:nvPicPr>
        <p:blipFill>
          <a:blip r:embed="rId2"/>
          <a:stretch>
            <a:fillRect/>
          </a:stretch>
        </p:blipFill>
        <p:spPr>
          <a:xfrm>
            <a:off x="6900863" y="804373"/>
            <a:ext cx="1915505" cy="1915505"/>
          </a:xfrm>
          <a:prstGeom prst="rect">
            <a:avLst/>
          </a:prstGeom>
        </p:spPr>
      </p:pic>
      <p:pic>
        <p:nvPicPr>
          <p:cNvPr id="2050" name="Picture 2" descr="C:\Users\Basharat wadan\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222" y="1150918"/>
            <a:ext cx="1452554" cy="1128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712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points</a:t>
            </a:r>
          </a:p>
        </p:txBody>
      </p:sp>
      <p:graphicFrame>
        <p:nvGraphicFramePr>
          <p:cNvPr id="4" name="Content Placeholder 3"/>
          <p:cNvGraphicFramePr>
            <a:graphicFrameLocks noGrp="1"/>
          </p:cNvGraphicFramePr>
          <p:nvPr>
            <p:ph sz="quarter" idx="13"/>
            <p:extLst/>
          </p:nvPr>
        </p:nvGraphicFramePr>
        <p:xfrm>
          <a:off x="768004" y="2790239"/>
          <a:ext cx="7179762" cy="1074420"/>
        </p:xfrm>
        <a:graphic>
          <a:graphicData uri="http://schemas.openxmlformats.org/drawingml/2006/table">
            <a:tbl>
              <a:tblPr firstRow="1" bandRow="1">
                <a:tableStyleId>{5C22544A-7EE6-4342-B048-85BDC9FD1C3A}</a:tableStyleId>
              </a:tblPr>
              <a:tblGrid>
                <a:gridCol w="4684426">
                  <a:extLst>
                    <a:ext uri="{9D8B030D-6E8A-4147-A177-3AD203B41FA5}">
                      <a16:colId xmlns:a16="http://schemas.microsoft.com/office/drawing/2014/main" val="20000"/>
                    </a:ext>
                  </a:extLst>
                </a:gridCol>
                <a:gridCol w="941423">
                  <a:extLst>
                    <a:ext uri="{9D8B030D-6E8A-4147-A177-3AD203B41FA5}">
                      <a16:colId xmlns:a16="http://schemas.microsoft.com/office/drawing/2014/main" val="20001"/>
                    </a:ext>
                  </a:extLst>
                </a:gridCol>
                <a:gridCol w="1553913">
                  <a:extLst>
                    <a:ext uri="{9D8B030D-6E8A-4147-A177-3AD203B41FA5}">
                      <a16:colId xmlns:a16="http://schemas.microsoft.com/office/drawing/2014/main" val="20002"/>
                    </a:ext>
                  </a:extLst>
                </a:gridCol>
              </a:tblGrid>
              <a:tr h="297180">
                <a:tc>
                  <a:txBody>
                    <a:bodyPr/>
                    <a:lstStyle/>
                    <a:p>
                      <a:endParaRPr lang="en-US" sz="1500" b="0" u="sng" dirty="0">
                        <a:solidFill>
                          <a:schemeClr val="tx1"/>
                        </a:solidFill>
                      </a:endParaRPr>
                    </a:p>
                  </a:txBody>
                  <a:tcPr marL="68580" marR="68580" marT="34290" marB="34290">
                    <a:noFill/>
                  </a:tcPr>
                </a:tc>
                <a:tc>
                  <a:txBody>
                    <a:bodyPr/>
                    <a:lstStyle/>
                    <a:p>
                      <a:pPr algn="ctr"/>
                      <a:r>
                        <a:rPr lang="en-US" sz="1400" b="0" u="sng" dirty="0">
                          <a:solidFill>
                            <a:schemeClr val="tx1"/>
                          </a:solidFill>
                        </a:rPr>
                        <a:t>Due Date</a:t>
                      </a:r>
                    </a:p>
                  </a:txBody>
                  <a:tcPr marL="68580" marR="68580" marT="34290" marB="34290">
                    <a:noFill/>
                  </a:tcPr>
                </a:tc>
                <a:tc>
                  <a:txBody>
                    <a:bodyPr/>
                    <a:lstStyle/>
                    <a:p>
                      <a:pPr algn="ctr"/>
                      <a:r>
                        <a:rPr lang="en-US" sz="1400" b="0" u="sng" dirty="0">
                          <a:solidFill>
                            <a:schemeClr val="tx1"/>
                          </a:solidFill>
                        </a:rPr>
                        <a:t>Points</a:t>
                      </a:r>
                      <a:r>
                        <a:rPr lang="en-US" sz="1400" b="0" u="sng" baseline="0" dirty="0">
                          <a:solidFill>
                            <a:schemeClr val="tx1"/>
                          </a:solidFill>
                        </a:rPr>
                        <a:t> Annually</a:t>
                      </a:r>
                      <a:endParaRPr lang="en-US" sz="1400" b="0" u="sng" dirty="0">
                        <a:solidFill>
                          <a:schemeClr val="tx1"/>
                        </a:solidFill>
                      </a:endParaRPr>
                    </a:p>
                  </a:txBody>
                  <a:tcPr marL="68580" marR="68580" marT="34290" marB="34290">
                    <a:noFill/>
                  </a:tcPr>
                </a:tc>
                <a:extLst>
                  <a:ext uri="{0D108BD9-81ED-4DB2-BD59-A6C34878D82A}">
                    <a16:rowId xmlns:a16="http://schemas.microsoft.com/office/drawing/2014/main" val="10000"/>
                  </a:ext>
                </a:extLst>
              </a:tr>
              <a:tr h="480060">
                <a:tc>
                  <a:txBody>
                    <a:bodyPr/>
                    <a:lstStyle/>
                    <a:p>
                      <a:r>
                        <a:rPr lang="en-US" sz="1400" b="0" dirty="0">
                          <a:solidFill>
                            <a:schemeClr val="tx1"/>
                          </a:solidFill>
                        </a:rPr>
                        <a:t>1. Service to</a:t>
                      </a:r>
                      <a:r>
                        <a:rPr lang="en-US" sz="1400" b="0" baseline="0" dirty="0">
                          <a:solidFill>
                            <a:schemeClr val="tx1"/>
                          </a:solidFill>
                        </a:rPr>
                        <a:t> humanity activity and visiting the sick and the elderly</a:t>
                      </a:r>
                      <a:endParaRPr lang="en-US" sz="1400" b="0" dirty="0">
                        <a:solidFill>
                          <a:schemeClr val="tx1"/>
                        </a:solidFill>
                      </a:endParaRPr>
                    </a:p>
                  </a:txBody>
                  <a:tcPr marL="68580" marR="68580" marT="34290" marB="34290">
                    <a:noFill/>
                  </a:tcPr>
                </a:tc>
                <a:tc>
                  <a:txBody>
                    <a:bodyPr/>
                    <a:lstStyle/>
                    <a:p>
                      <a:pPr algn="ctr"/>
                      <a:r>
                        <a:rPr lang="en-US" sz="1400" b="0" dirty="0">
                          <a:solidFill>
                            <a:schemeClr val="tx1"/>
                          </a:solidFill>
                        </a:rPr>
                        <a:t>Monthly</a:t>
                      </a:r>
                    </a:p>
                  </a:txBody>
                  <a:tcPr marL="68580" marR="68580" marT="34290" marB="34290">
                    <a:noFill/>
                  </a:tcPr>
                </a:tc>
                <a:tc>
                  <a:txBody>
                    <a:bodyPr/>
                    <a:lstStyle/>
                    <a:p>
                      <a:pPr algn="ctr"/>
                      <a:r>
                        <a:rPr lang="en-US" sz="1400" b="0" dirty="0">
                          <a:solidFill>
                            <a:schemeClr val="tx1"/>
                          </a:solidFill>
                        </a:rPr>
                        <a:t>75</a:t>
                      </a:r>
                    </a:p>
                  </a:txBody>
                  <a:tcPr marL="68580" marR="68580" marT="34290" marB="34290">
                    <a:noFill/>
                  </a:tcPr>
                </a:tc>
                <a:extLst>
                  <a:ext uri="{0D108BD9-81ED-4DB2-BD59-A6C34878D82A}">
                    <a16:rowId xmlns:a16="http://schemas.microsoft.com/office/drawing/2014/main" val="10001"/>
                  </a:ext>
                </a:extLst>
              </a:tr>
              <a:tr h="278130">
                <a:tc>
                  <a:txBody>
                    <a:bodyPr/>
                    <a:lstStyle/>
                    <a:p>
                      <a:r>
                        <a:rPr lang="en-US" sz="1400" b="0" dirty="0">
                          <a:solidFill>
                            <a:schemeClr val="tx1"/>
                          </a:solidFill>
                        </a:rPr>
                        <a:t>2. Report of 300 </a:t>
                      </a:r>
                      <a:r>
                        <a:rPr lang="en-US" sz="1400" b="0" baseline="0" dirty="0">
                          <a:solidFill>
                            <a:schemeClr val="tx1"/>
                          </a:solidFill>
                        </a:rPr>
                        <a:t> words with action shots of </a:t>
                      </a:r>
                      <a:r>
                        <a:rPr lang="en-US" sz="1400" b="0" baseline="0" dirty="0" err="1">
                          <a:solidFill>
                            <a:schemeClr val="tx1"/>
                          </a:solidFill>
                        </a:rPr>
                        <a:t>Ansar</a:t>
                      </a:r>
                      <a:r>
                        <a:rPr lang="en-US" sz="1400" b="0" baseline="0" dirty="0">
                          <a:solidFill>
                            <a:schemeClr val="tx1"/>
                          </a:solidFill>
                        </a:rPr>
                        <a:t> activities</a:t>
                      </a:r>
                      <a:endParaRPr lang="en-US" sz="1400" b="0" dirty="0">
                        <a:solidFill>
                          <a:schemeClr val="tx1"/>
                        </a:solidFill>
                      </a:endParaRPr>
                    </a:p>
                  </a:txBody>
                  <a:tcPr marL="68580" marR="68580" marT="34290" marB="34290">
                    <a:noFill/>
                  </a:tcPr>
                </a:tc>
                <a:tc>
                  <a:txBody>
                    <a:bodyPr/>
                    <a:lstStyle/>
                    <a:p>
                      <a:pPr algn="ctr"/>
                      <a:r>
                        <a:rPr lang="en-US" sz="1400" b="0" dirty="0">
                          <a:solidFill>
                            <a:schemeClr val="tx1"/>
                          </a:solidFill>
                        </a:rPr>
                        <a:t>Monthly</a:t>
                      </a:r>
                    </a:p>
                  </a:txBody>
                  <a:tcPr marL="68580" marR="68580" marT="34290" marB="34290">
                    <a:noFill/>
                  </a:tcPr>
                </a:tc>
                <a:tc>
                  <a:txBody>
                    <a:bodyPr/>
                    <a:lstStyle/>
                    <a:p>
                      <a:pPr algn="ctr"/>
                      <a:r>
                        <a:rPr lang="en-US" sz="1400" b="0" dirty="0">
                          <a:solidFill>
                            <a:schemeClr val="tx1"/>
                          </a:solidFill>
                        </a:rPr>
                        <a:t>25</a:t>
                      </a:r>
                    </a:p>
                  </a:txBody>
                  <a:tcPr marL="68580" marR="68580" marT="34290" marB="34290">
                    <a:noFill/>
                  </a:tcPr>
                </a:tc>
                <a:extLst>
                  <a:ext uri="{0D108BD9-81ED-4DB2-BD59-A6C34878D82A}">
                    <a16:rowId xmlns:a16="http://schemas.microsoft.com/office/drawing/2014/main" val="10002"/>
                  </a:ext>
                </a:extLst>
              </a:tr>
            </a:tbl>
          </a:graphicData>
        </a:graphic>
      </p:graphicFrame>
      <p:pic>
        <p:nvPicPr>
          <p:cNvPr id="3074" name="Picture 2" descr="C:\Users\Basharat wadan\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4336" y="1174108"/>
            <a:ext cx="1519229" cy="1179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961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prstGeom prst="rect">
            <a:avLst/>
          </a:prstGeom>
        </p:spPr>
        <p:txBody>
          <a:bodyPr/>
          <a:lstStyle>
            <a:lvl1pPr>
              <a:defRPr>
                <a:solidFill>
                  <a:srgbClr val="000000"/>
                </a:solidFill>
              </a:defRPr>
            </a:lvl1pPr>
          </a:lstStyle>
          <a:p>
            <a:r>
              <a:t>We all can do a little more</a:t>
            </a:r>
          </a:p>
        </p:txBody>
      </p:sp>
      <p:sp>
        <p:nvSpPr>
          <p:cNvPr id="142" name="Shape 142"/>
          <p:cNvSpPr>
            <a:spLocks noGrp="1"/>
          </p:cNvSpPr>
          <p:nvPr>
            <p:ph type="body" sz="half" idx="1"/>
          </p:nvPr>
        </p:nvSpPr>
        <p:spPr>
          <a:xfrm>
            <a:off x="647402" y="1902023"/>
            <a:ext cx="3598664" cy="4232672"/>
          </a:xfrm>
          <a:prstGeom prst="rect">
            <a:avLst/>
          </a:prstGeom>
        </p:spPr>
        <p:txBody>
          <a:bodyPr/>
          <a:lstStyle/>
          <a:p>
            <a:pPr marL="241092" indent="-241092">
              <a:defRPr sz="2500">
                <a:solidFill>
                  <a:srgbClr val="000000"/>
                </a:solidFill>
              </a:defRPr>
            </a:pPr>
            <a:r>
              <a:rPr b="1"/>
              <a:t>I AM, </a:t>
            </a:r>
            <a:r>
              <a:t>the two most powerful words - for what you put after them shapes your reality</a:t>
            </a:r>
          </a:p>
          <a:p>
            <a:pPr marL="241092" indent="-241092">
              <a:defRPr sz="2500">
                <a:solidFill>
                  <a:srgbClr val="000000"/>
                </a:solidFill>
              </a:defRPr>
            </a:pPr>
            <a:r>
              <a:t>We all can do a little more ‘Eat Well, exercise regularly and be empowered</a:t>
            </a:r>
          </a:p>
          <a:p>
            <a:pPr marL="241092" indent="-241092">
              <a:defRPr sz="2500">
                <a:solidFill>
                  <a:srgbClr val="000000"/>
                </a:solidFill>
              </a:defRPr>
            </a:pPr>
            <a:r>
              <a:t>Promise that every third Nasir be more healthy then ever before in 2017</a:t>
            </a:r>
          </a:p>
        </p:txBody>
      </p:sp>
      <p:pic>
        <p:nvPicPr>
          <p:cNvPr id="143" name="pasted-image.tiff"/>
          <p:cNvPicPr>
            <a:picLocks noChangeAspect="1"/>
          </p:cNvPicPr>
          <p:nvPr/>
        </p:nvPicPr>
        <p:blipFill>
          <a:blip r:embed="rId2">
            <a:extLst/>
          </a:blip>
          <a:stretch>
            <a:fillRect/>
          </a:stretch>
        </p:blipFill>
        <p:spPr>
          <a:xfrm>
            <a:off x="4580930" y="2196703"/>
            <a:ext cx="4286250" cy="3214688"/>
          </a:xfrm>
          <a:prstGeom prst="rect">
            <a:avLst/>
          </a:prstGeom>
          <a:ln w="12700">
            <a:miter lim="400000"/>
          </a:ln>
        </p:spPr>
      </p:pic>
    </p:spTree>
    <p:extLst>
      <p:ext uri="{BB962C8B-B14F-4D97-AF65-F5344CB8AC3E}">
        <p14:creationId xmlns:p14="http://schemas.microsoft.com/office/powerpoint/2010/main" val="1135366347"/>
      </p:ext>
    </p:extLst>
  </p:cSld>
  <p:clrMapOvr>
    <a:masterClrMapping/>
  </p:clrMapOvr>
  <mc:AlternateContent xmlns:mc="http://schemas.openxmlformats.org/markup-compatibility/2006" xmlns:p14="http://schemas.microsoft.com/office/powerpoint/2010/main">
    <mc:Choice Requires="p14">
      <p:transition spd="slow" p14:dur="3000">
        <p14:ripp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prstGeom prst="rect">
            <a:avLst/>
          </a:prstGeom>
        </p:spPr>
        <p:txBody>
          <a:bodyPr/>
          <a:lstStyle>
            <a:lvl1pPr>
              <a:defRPr>
                <a:solidFill>
                  <a:srgbClr val="000000"/>
                </a:solidFill>
              </a:defRPr>
            </a:lvl1pPr>
          </a:lstStyle>
          <a:p>
            <a:r>
              <a:t>Our Promise</a:t>
            </a:r>
          </a:p>
        </p:txBody>
      </p:sp>
      <p:sp>
        <p:nvSpPr>
          <p:cNvPr id="146" name="Shape 146"/>
          <p:cNvSpPr>
            <a:spLocks noGrp="1"/>
          </p:cNvSpPr>
          <p:nvPr>
            <p:ph type="body" sz="half" idx="1"/>
          </p:nvPr>
        </p:nvSpPr>
        <p:spPr>
          <a:prstGeom prst="rect">
            <a:avLst/>
          </a:prstGeom>
        </p:spPr>
        <p:txBody>
          <a:bodyPr/>
          <a:lstStyle/>
          <a:p>
            <a:pPr>
              <a:defRPr>
                <a:solidFill>
                  <a:srgbClr val="000000"/>
                </a:solidFill>
              </a:defRPr>
            </a:pPr>
            <a:r>
              <a:t>We will provide education material every month</a:t>
            </a:r>
          </a:p>
          <a:p>
            <a:pPr marL="241092" indent="-241092">
              <a:defRPr sz="2500">
                <a:solidFill>
                  <a:srgbClr val="000000"/>
                </a:solidFill>
              </a:defRPr>
            </a:pPr>
            <a:r>
              <a:t>We will continue our </a:t>
            </a:r>
            <a:r>
              <a:rPr b="1"/>
              <a:t>MEDICAL HELP LINE</a:t>
            </a:r>
            <a:r>
              <a:t>. Help us make it better. Send your ideas and suggestions and comments</a:t>
            </a:r>
          </a:p>
          <a:p>
            <a:pPr marL="241092" indent="-241092">
              <a:defRPr sz="2500">
                <a:solidFill>
                  <a:srgbClr val="000000"/>
                </a:solidFill>
              </a:defRPr>
            </a:pPr>
            <a:r>
              <a:t>We will strive to do better for you. Help us achieve your goals together</a:t>
            </a:r>
          </a:p>
        </p:txBody>
      </p:sp>
      <p:pic>
        <p:nvPicPr>
          <p:cNvPr id="147" name="pasted-image.tiff"/>
          <p:cNvPicPr>
            <a:picLocks noChangeAspect="1"/>
          </p:cNvPicPr>
          <p:nvPr/>
        </p:nvPicPr>
        <p:blipFill>
          <a:blip r:embed="rId2">
            <a:extLst/>
          </a:blip>
          <a:stretch>
            <a:fillRect/>
          </a:stretch>
        </p:blipFill>
        <p:spPr>
          <a:xfrm>
            <a:off x="4791946" y="2196005"/>
            <a:ext cx="3596327" cy="3644709"/>
          </a:xfrm>
          <a:prstGeom prst="rect">
            <a:avLst/>
          </a:prstGeom>
          <a:ln w="12700">
            <a:miter lim="400000"/>
          </a:ln>
        </p:spPr>
      </p:pic>
    </p:spTree>
    <p:extLst>
      <p:ext uri="{BB962C8B-B14F-4D97-AF65-F5344CB8AC3E}">
        <p14:creationId xmlns:p14="http://schemas.microsoft.com/office/powerpoint/2010/main" val="115603374"/>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421"/>
            <a:ext cx="8229600" cy="683305"/>
          </a:xfrm>
        </p:spPr>
        <p:txBody>
          <a:bodyPr/>
          <a:lstStyle/>
          <a:p>
            <a:pPr algn="ctr"/>
            <a:r>
              <a:rPr lang="en-US" sz="4800" dirty="0"/>
              <a:t>TUQ</a:t>
            </a:r>
          </a:p>
        </p:txBody>
      </p:sp>
      <p:sp>
        <p:nvSpPr>
          <p:cNvPr id="3" name="Content Placeholder 2"/>
          <p:cNvSpPr>
            <a:spLocks noGrp="1"/>
          </p:cNvSpPr>
          <p:nvPr>
            <p:ph idx="1"/>
          </p:nvPr>
        </p:nvSpPr>
        <p:spPr>
          <a:xfrm>
            <a:off x="539931" y="1245326"/>
            <a:ext cx="8368937" cy="4880837"/>
          </a:xfrm>
        </p:spPr>
        <p:txBody>
          <a:bodyPr/>
          <a:lstStyle/>
          <a:p>
            <a:r>
              <a:rPr lang="en-US" dirty="0"/>
              <a:t>New TUQ 11x14 size poster as a regular reminder  to be posted at each mosque. </a:t>
            </a:r>
          </a:p>
          <a:p>
            <a:r>
              <a:rPr lang="en-US" dirty="0"/>
              <a:t>Please take one for your mosque. </a:t>
            </a:r>
          </a:p>
          <a:p>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247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6219"/>
          </a:xfrm>
        </p:spPr>
        <p:txBody>
          <a:bodyPr/>
          <a:lstStyle/>
          <a:p>
            <a:pPr algn="ctr"/>
            <a:r>
              <a:rPr lang="en-US" dirty="0"/>
              <a:t>Publications</a:t>
            </a:r>
          </a:p>
        </p:txBody>
      </p:sp>
      <p:sp>
        <p:nvSpPr>
          <p:cNvPr id="3" name="Content Placeholder 2"/>
          <p:cNvSpPr>
            <a:spLocks noGrp="1"/>
          </p:cNvSpPr>
          <p:nvPr>
            <p:ph idx="1"/>
          </p:nvPr>
        </p:nvSpPr>
        <p:spPr>
          <a:xfrm>
            <a:off x="457200" y="1201784"/>
            <a:ext cx="8229600" cy="4924380"/>
          </a:xfrm>
        </p:spPr>
        <p:txBody>
          <a:bodyPr/>
          <a:lstStyle/>
          <a:p>
            <a:r>
              <a:rPr lang="en-US" b="1" dirty="0"/>
              <a:t>Deliverables:</a:t>
            </a:r>
          </a:p>
          <a:p>
            <a:pPr lvl="1"/>
            <a:r>
              <a:rPr lang="en-US" dirty="0"/>
              <a:t>2 stories  -  Ansar activities with hi-res pictures (200-500 words)</a:t>
            </a:r>
          </a:p>
          <a:p>
            <a:pPr lvl="1"/>
            <a:r>
              <a:rPr lang="en-US" dirty="0"/>
              <a:t>2 videos  -  “Stories of Our Elders”</a:t>
            </a:r>
          </a:p>
          <a:p>
            <a:endParaRPr lang="en-US" dirty="0"/>
          </a:p>
          <a:p>
            <a:r>
              <a:rPr lang="en-US" b="1" dirty="0"/>
              <a:t>Points:</a:t>
            </a:r>
          </a:p>
          <a:p>
            <a:pPr lvl="1"/>
            <a:r>
              <a:rPr lang="en-US" dirty="0"/>
              <a:t>100 (25 points each)</a:t>
            </a:r>
          </a:p>
        </p:txBody>
      </p:sp>
    </p:spTree>
    <p:extLst>
      <p:ext uri="{BB962C8B-B14F-4D97-AF65-F5344CB8AC3E}">
        <p14:creationId xmlns:p14="http://schemas.microsoft.com/office/powerpoint/2010/main" val="4018896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6219"/>
          </a:xfrm>
        </p:spPr>
        <p:txBody>
          <a:bodyPr/>
          <a:lstStyle/>
          <a:p>
            <a:pPr algn="ctr"/>
            <a:r>
              <a:rPr lang="en-US" dirty="0" err="1"/>
              <a:t>Tarbiyyat</a:t>
            </a:r>
            <a:r>
              <a:rPr lang="en-US" dirty="0"/>
              <a:t> </a:t>
            </a:r>
            <a:r>
              <a:rPr lang="en-US" dirty="0" err="1"/>
              <a:t>Nau</a:t>
            </a:r>
            <a:r>
              <a:rPr lang="en-US" dirty="0"/>
              <a:t> </a:t>
            </a:r>
            <a:r>
              <a:rPr lang="en-US" dirty="0" err="1"/>
              <a:t>Muba’i’in</a:t>
            </a:r>
            <a:endParaRPr lang="en-US" dirty="0"/>
          </a:p>
        </p:txBody>
      </p:sp>
      <p:sp>
        <p:nvSpPr>
          <p:cNvPr id="5" name="Content Placeholder 2"/>
          <p:cNvSpPr>
            <a:spLocks noGrp="1"/>
          </p:cNvSpPr>
          <p:nvPr>
            <p:ph idx="1"/>
          </p:nvPr>
        </p:nvSpPr>
        <p:spPr>
          <a:xfrm>
            <a:off x="457200" y="1101126"/>
            <a:ext cx="8229600" cy="4977452"/>
          </a:xfrm>
        </p:spPr>
        <p:txBody>
          <a:bodyPr/>
          <a:lstStyle/>
          <a:p>
            <a:pPr marL="0" indent="0">
              <a:buNone/>
            </a:pPr>
            <a:r>
              <a:rPr lang="en-US" b="1" dirty="0"/>
              <a:t>National Goal:</a:t>
            </a:r>
          </a:p>
          <a:p>
            <a:pPr marL="0" indent="0">
              <a:buNone/>
            </a:pPr>
            <a:r>
              <a:rPr lang="en-US" dirty="0"/>
              <a:t>10 new converts attend either </a:t>
            </a:r>
            <a:r>
              <a:rPr lang="en-US" dirty="0" err="1"/>
              <a:t>Jalsa</a:t>
            </a:r>
            <a:r>
              <a:rPr lang="en-US" dirty="0"/>
              <a:t> </a:t>
            </a:r>
            <a:r>
              <a:rPr lang="en-US" dirty="0" err="1"/>
              <a:t>Salana</a:t>
            </a:r>
            <a:r>
              <a:rPr lang="en-US" dirty="0"/>
              <a:t> UK or National Majlis Ansārullāh Ijtima</a:t>
            </a:r>
          </a:p>
          <a:p>
            <a:pPr marL="0" indent="0">
              <a:buNone/>
            </a:pPr>
            <a:r>
              <a:rPr lang="en-US" b="1" dirty="0"/>
              <a:t>Within three years of </a:t>
            </a:r>
            <a:r>
              <a:rPr lang="en-US" b="1" dirty="0" err="1"/>
              <a:t>ba’ait</a:t>
            </a:r>
            <a:r>
              <a:rPr lang="en-US" b="1" dirty="0"/>
              <a:t>, all new converts need to learn the following (per beloved </a:t>
            </a:r>
            <a:r>
              <a:rPr lang="en-US" b="1" dirty="0" err="1"/>
              <a:t>Hazur’s</a:t>
            </a:r>
            <a:r>
              <a:rPr lang="en-US" b="1" dirty="0"/>
              <a:t> instructions):</a:t>
            </a:r>
          </a:p>
          <a:p>
            <a:r>
              <a:rPr lang="en-US" sz="2400" dirty="0"/>
              <a:t>Surah Al-</a:t>
            </a:r>
            <a:r>
              <a:rPr lang="en-US" sz="2400" dirty="0" err="1"/>
              <a:t>Fātiḥah</a:t>
            </a:r>
            <a:r>
              <a:rPr lang="en-US" sz="2400" dirty="0"/>
              <a:t>, because without this no prayer is complete. </a:t>
            </a:r>
          </a:p>
          <a:p>
            <a:r>
              <a:rPr lang="en-US" sz="2400" dirty="0"/>
              <a:t>Reading of the Holy Qur’ān.</a:t>
            </a:r>
          </a:p>
          <a:p>
            <a:r>
              <a:rPr lang="en-US" sz="2400" dirty="0"/>
              <a:t>Claims of the Promised Messiah (may peace be on him) </a:t>
            </a:r>
          </a:p>
          <a:p>
            <a:r>
              <a:rPr lang="en-US" sz="2400" dirty="0"/>
              <a:t>Purpose for the coming of the Promised Messiah.</a:t>
            </a:r>
          </a:p>
          <a:p>
            <a:pPr marL="0" indent="0">
              <a:buNone/>
            </a:pPr>
            <a:endParaRPr lang="en-US" dirty="0"/>
          </a:p>
        </p:txBody>
      </p:sp>
    </p:spTree>
    <p:extLst>
      <p:ext uri="{BB962C8B-B14F-4D97-AF65-F5344CB8AC3E}">
        <p14:creationId xmlns:p14="http://schemas.microsoft.com/office/powerpoint/2010/main" val="3035705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6219"/>
          </a:xfrm>
        </p:spPr>
        <p:txBody>
          <a:bodyPr/>
          <a:lstStyle/>
          <a:p>
            <a:pPr algn="ctr"/>
            <a:r>
              <a:rPr lang="en-US" dirty="0" err="1"/>
              <a:t>Tarbiyyat</a:t>
            </a:r>
            <a:r>
              <a:rPr lang="en-US" dirty="0"/>
              <a:t> </a:t>
            </a:r>
            <a:r>
              <a:rPr lang="en-US" dirty="0" err="1"/>
              <a:t>Nau</a:t>
            </a:r>
            <a:r>
              <a:rPr lang="en-US" dirty="0"/>
              <a:t> </a:t>
            </a:r>
            <a:r>
              <a:rPr lang="en-US" dirty="0" err="1"/>
              <a:t>Muba’i’in</a:t>
            </a:r>
            <a:endParaRPr lang="en-US" dirty="0"/>
          </a:p>
        </p:txBody>
      </p:sp>
      <p:sp>
        <p:nvSpPr>
          <p:cNvPr id="6" name="Content Placeholder 2"/>
          <p:cNvSpPr>
            <a:spLocks noGrp="1"/>
          </p:cNvSpPr>
          <p:nvPr>
            <p:ph idx="1"/>
          </p:nvPr>
        </p:nvSpPr>
        <p:spPr>
          <a:xfrm>
            <a:off x="457200" y="1219200"/>
            <a:ext cx="8229600" cy="4906963"/>
          </a:xfrm>
        </p:spPr>
        <p:txBody>
          <a:bodyPr>
            <a:noAutofit/>
          </a:bodyPr>
          <a:lstStyle/>
          <a:p>
            <a:pPr marL="0" indent="0">
              <a:buNone/>
            </a:pPr>
            <a:r>
              <a:rPr lang="en-US" sz="2800" b="1" dirty="0"/>
              <a:t>What we need from YOU on the local level:</a:t>
            </a:r>
          </a:p>
          <a:p>
            <a:pPr marL="514350" indent="-514350">
              <a:buFont typeface="+mj-lt"/>
              <a:buAutoNum type="arabicPeriod"/>
            </a:pPr>
            <a:r>
              <a:rPr lang="en-US" sz="2800" dirty="0">
                <a:solidFill>
                  <a:srgbClr val="FF0000"/>
                </a:solidFill>
              </a:rPr>
              <a:t>Respond to email from Qā'id TNM regarding records on new converts in your Majlis.  If you did not get an email from Qā'id TNM, then you have NO new converts in your Majlis.</a:t>
            </a:r>
          </a:p>
          <a:p>
            <a:pPr marL="514350" indent="-514350">
              <a:buFont typeface="+mj-lt"/>
              <a:buAutoNum type="arabicPeriod"/>
            </a:pPr>
            <a:r>
              <a:rPr lang="en-US" sz="2800" dirty="0">
                <a:solidFill>
                  <a:srgbClr val="FF0000"/>
                </a:solidFill>
              </a:rPr>
              <a:t>Ensure new converts attend local, regional and national Ansārullāh events.  </a:t>
            </a:r>
          </a:p>
          <a:p>
            <a:pPr marL="514350" indent="-514350">
              <a:buFont typeface="+mj-lt"/>
              <a:buAutoNum type="arabicPeriod"/>
            </a:pPr>
            <a:r>
              <a:rPr lang="en-US" sz="2800" dirty="0">
                <a:solidFill>
                  <a:srgbClr val="FF0000"/>
                </a:solidFill>
              </a:rPr>
              <a:t>Inform Qā'id TNM of any new converts who are good candidates to attend UK </a:t>
            </a:r>
            <a:r>
              <a:rPr lang="en-US" sz="2800" dirty="0" err="1">
                <a:solidFill>
                  <a:srgbClr val="FF0000"/>
                </a:solidFill>
              </a:rPr>
              <a:t>Jalsa</a:t>
            </a:r>
            <a:r>
              <a:rPr lang="en-US" sz="2800" dirty="0">
                <a:solidFill>
                  <a:srgbClr val="FF0000"/>
                </a:solidFill>
              </a:rPr>
              <a:t> </a:t>
            </a:r>
            <a:r>
              <a:rPr lang="en-US" sz="2800" dirty="0" err="1">
                <a:solidFill>
                  <a:srgbClr val="FF0000"/>
                </a:solidFill>
              </a:rPr>
              <a:t>Salana</a:t>
            </a:r>
            <a:r>
              <a:rPr lang="en-US" sz="2800" dirty="0">
                <a:solidFill>
                  <a:srgbClr val="FF0000"/>
                </a:solidFill>
              </a:rPr>
              <a:t> this year.</a:t>
            </a:r>
          </a:p>
          <a:p>
            <a:pPr marL="0" indent="0">
              <a:buNone/>
            </a:pPr>
            <a:endParaRPr lang="en-US" sz="2800" dirty="0"/>
          </a:p>
        </p:txBody>
      </p:sp>
    </p:spTree>
    <p:extLst>
      <p:ext uri="{BB962C8B-B14F-4D97-AF65-F5344CB8AC3E}">
        <p14:creationId xmlns:p14="http://schemas.microsoft.com/office/powerpoint/2010/main" val="1569988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7842"/>
          </a:xfrm>
        </p:spPr>
        <p:txBody>
          <a:bodyPr/>
          <a:lstStyle/>
          <a:p>
            <a:pPr algn="ctr"/>
            <a:r>
              <a:rPr lang="en-US" dirty="0" err="1"/>
              <a:t>Tarbiyyat</a:t>
            </a:r>
            <a:endParaRPr lang="en-US" dirty="0"/>
          </a:p>
        </p:txBody>
      </p:sp>
      <p:sp>
        <p:nvSpPr>
          <p:cNvPr id="5" name="Content Placeholder 4"/>
          <p:cNvSpPr>
            <a:spLocks noGrp="1"/>
          </p:cNvSpPr>
          <p:nvPr>
            <p:ph idx="1"/>
          </p:nvPr>
        </p:nvSpPr>
        <p:spPr>
          <a:xfrm>
            <a:off x="457200" y="1217337"/>
            <a:ext cx="8229600" cy="3703002"/>
          </a:xfrm>
        </p:spPr>
        <p:txBody>
          <a:bodyPr/>
          <a:lstStyle/>
          <a:p>
            <a:pPr marL="514350" indent="-514350">
              <a:buFont typeface="+mj-lt"/>
              <a:buAutoNum type="arabicPeriod"/>
            </a:pPr>
            <a:r>
              <a:rPr lang="en-US" sz="3600" dirty="0"/>
              <a:t>3000 Ansār are offering Congregational Salat on a regular basis at home, salat centers and/or Mosque. (50 points)</a:t>
            </a:r>
          </a:p>
          <a:p>
            <a:pPr marL="514350" indent="-514350">
              <a:buFont typeface="+mj-lt"/>
              <a:buAutoNum type="arabicPeriod"/>
            </a:pPr>
            <a:r>
              <a:rPr lang="en-US" sz="3600" dirty="0"/>
              <a:t>1500 of the Ansār membership is enrolled in the </a:t>
            </a:r>
            <a:r>
              <a:rPr lang="en-US" sz="3600" dirty="0" err="1"/>
              <a:t>Wassiyyat</a:t>
            </a:r>
            <a:r>
              <a:rPr lang="en-US" sz="3600" dirty="0"/>
              <a:t> program. (50 points)</a:t>
            </a:r>
          </a:p>
          <a:p>
            <a:pPr marL="514350" indent="-514350">
              <a:buFont typeface="+mj-lt"/>
              <a:buAutoNum type="arabicPeriod"/>
            </a:pPr>
            <a:endParaRPr lang="en-US" dirty="0"/>
          </a:p>
          <a:p>
            <a:endParaRPr lang="en-US" dirty="0"/>
          </a:p>
        </p:txBody>
      </p:sp>
    </p:spTree>
    <p:extLst>
      <p:ext uri="{BB962C8B-B14F-4D97-AF65-F5344CB8AC3E}">
        <p14:creationId xmlns:p14="http://schemas.microsoft.com/office/powerpoint/2010/main" val="2904794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896" y="1025433"/>
            <a:ext cx="7876903" cy="4525963"/>
          </a:xfrm>
        </p:spPr>
        <p:txBody>
          <a:bodyPr/>
          <a:lstStyle/>
          <a:p>
            <a:r>
              <a:rPr lang="en-US" dirty="0"/>
              <a:t>We should see an increase every month</a:t>
            </a:r>
          </a:p>
          <a:p>
            <a:r>
              <a:rPr lang="en-US" dirty="0"/>
              <a:t>How do we accomplish this?</a:t>
            </a:r>
          </a:p>
          <a:p>
            <a:r>
              <a:rPr lang="en-US" dirty="0"/>
              <a:t>Surveys (electronic, in person)?</a:t>
            </a:r>
          </a:p>
          <a:p>
            <a:r>
              <a:rPr lang="en-US" dirty="0"/>
              <a:t>Survey every month on every one?</a:t>
            </a:r>
          </a:p>
          <a:p>
            <a:r>
              <a:rPr lang="en-US" dirty="0"/>
              <a:t>For example:</a:t>
            </a:r>
          </a:p>
          <a:p>
            <a:pPr lvl="1"/>
            <a:r>
              <a:rPr lang="en-US" dirty="0"/>
              <a:t>Tajnid is 100, surveyed 50 Ansār &amp; 45 responded in the affirmative</a:t>
            </a:r>
          </a:p>
          <a:p>
            <a:pPr lvl="1"/>
            <a:r>
              <a:rPr lang="en-US" b="1" dirty="0"/>
              <a:t>Report: 50 ; 45 = 90%</a:t>
            </a:r>
          </a:p>
        </p:txBody>
      </p:sp>
      <p:sp>
        <p:nvSpPr>
          <p:cNvPr id="4" name="Title 1"/>
          <p:cNvSpPr txBox="1">
            <a:spLocks/>
          </p:cNvSpPr>
          <p:nvPr/>
        </p:nvSpPr>
        <p:spPr bwMode="auto">
          <a:xfrm>
            <a:off x="457200" y="169818"/>
            <a:ext cx="8229600" cy="61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b="1">
                <a:solidFill>
                  <a:schemeClr val="tx2"/>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ctr"/>
            <a:r>
              <a:rPr lang="en-US" kern="0" dirty="0" err="1"/>
              <a:t>Tarbiyyat</a:t>
            </a:r>
            <a:endParaRPr lang="en-US" kern="0" dirty="0"/>
          </a:p>
        </p:txBody>
      </p:sp>
    </p:spTree>
    <p:extLst>
      <p:ext uri="{BB962C8B-B14F-4D97-AF65-F5344CB8AC3E}">
        <p14:creationId xmlns:p14="http://schemas.microsoft.com/office/powerpoint/2010/main" val="3532100684"/>
      </p:ext>
    </p:extLst>
  </p:cSld>
  <p:clrMapOvr>
    <a:masterClrMapping/>
  </p:clrMapOvr>
</p:sld>
</file>

<file path=ppt/theme/theme1.xml><?xml version="1.0" encoding="utf-8"?>
<a:theme xmlns:a="http://schemas.openxmlformats.org/drawingml/2006/main" name="Default Design">
  <a:themeElements>
    <a:clrScheme name="Custom 1">
      <a:dk1>
        <a:srgbClr val="000099"/>
      </a:dk1>
      <a:lt1>
        <a:srgbClr val="666699"/>
      </a:lt1>
      <a:dk2>
        <a:srgbClr val="000099"/>
      </a:dk2>
      <a:lt2>
        <a:srgbClr val="3E3E5C"/>
      </a:lt2>
      <a:accent1>
        <a:srgbClr val="C1C1FF"/>
      </a:accent1>
      <a:accent2>
        <a:srgbClr val="6666FF"/>
      </a:accent2>
      <a:accent3>
        <a:srgbClr val="B8B8CA"/>
      </a:accent3>
      <a:accent4>
        <a:srgbClr val="000082"/>
      </a:accent4>
      <a:accent5>
        <a:srgbClr val="DDDDFF"/>
      </a:accent5>
      <a:accent6>
        <a:srgbClr val="5C5CE7"/>
      </a:accent6>
      <a:hlink>
        <a:srgbClr val="2828FE"/>
      </a:hlink>
      <a:folHlink>
        <a:srgbClr val="99CC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FF"/>
        </a:dk1>
        <a:lt1>
          <a:srgbClr val="666699"/>
        </a:lt1>
        <a:dk2>
          <a:srgbClr val="FFFFFF"/>
        </a:dk2>
        <a:lt2>
          <a:srgbClr val="3E3E5C"/>
        </a:lt2>
        <a:accent1>
          <a:srgbClr val="60597B"/>
        </a:accent1>
        <a:accent2>
          <a:srgbClr val="6666FF"/>
        </a:accent2>
        <a:accent3>
          <a:srgbClr val="B8B8CA"/>
        </a:accent3>
        <a:accent4>
          <a:srgbClr val="0000DA"/>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Default Design 14">
        <a:dk1>
          <a:srgbClr val="000099"/>
        </a:dk1>
        <a:lt1>
          <a:srgbClr val="666699"/>
        </a:lt1>
        <a:dk2>
          <a:srgbClr val="FFFFFF"/>
        </a:dk2>
        <a:lt2>
          <a:srgbClr val="3E3E5C"/>
        </a:lt2>
        <a:accent1>
          <a:srgbClr val="60597B"/>
        </a:accent1>
        <a:accent2>
          <a:srgbClr val="6666FF"/>
        </a:accent2>
        <a:accent3>
          <a:srgbClr val="B8B8CA"/>
        </a:accent3>
        <a:accent4>
          <a:srgbClr val="000082"/>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Default Design 15">
        <a:dk1>
          <a:srgbClr val="000099"/>
        </a:dk1>
        <a:lt1>
          <a:srgbClr val="666699"/>
        </a:lt1>
        <a:dk2>
          <a:srgbClr val="000099"/>
        </a:dk2>
        <a:lt2>
          <a:srgbClr val="3E3E5C"/>
        </a:lt2>
        <a:accent1>
          <a:srgbClr val="60597B"/>
        </a:accent1>
        <a:accent2>
          <a:srgbClr val="6666FF"/>
        </a:accent2>
        <a:accent3>
          <a:srgbClr val="B8B8CA"/>
        </a:accent3>
        <a:accent4>
          <a:srgbClr val="000082"/>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Default Design 16">
        <a:dk1>
          <a:srgbClr val="000099"/>
        </a:dk1>
        <a:lt1>
          <a:srgbClr val="666699"/>
        </a:lt1>
        <a:dk2>
          <a:srgbClr val="000099"/>
        </a:dk2>
        <a:lt2>
          <a:srgbClr val="3E3E5C"/>
        </a:lt2>
        <a:accent1>
          <a:srgbClr val="C1C1FF"/>
        </a:accent1>
        <a:accent2>
          <a:srgbClr val="6666FF"/>
        </a:accent2>
        <a:accent3>
          <a:srgbClr val="B8B8CA"/>
        </a:accent3>
        <a:accent4>
          <a:srgbClr val="000082"/>
        </a:accent4>
        <a:accent5>
          <a:srgbClr val="DDDDF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white_template</Template>
  <TotalTime>1143</TotalTime>
  <Words>1401</Words>
  <Application>Microsoft Office PowerPoint</Application>
  <PresentationFormat>On-screen Show (4:3)</PresentationFormat>
  <Paragraphs>171</Paragraphs>
  <Slides>36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Wingdings</vt:lpstr>
      <vt:lpstr>Default Design</vt:lpstr>
      <vt:lpstr>Ansār Leadership Conference (ALC) Baitus-Samee Mosque Houston, TX January 14 - 15, 2017 </vt:lpstr>
      <vt:lpstr>TUQ</vt:lpstr>
      <vt:lpstr>TUQ</vt:lpstr>
      <vt:lpstr>TUQ</vt:lpstr>
      <vt:lpstr>Publications</vt:lpstr>
      <vt:lpstr>Tarbiyyat Nau Muba’i’in</vt:lpstr>
      <vt:lpstr>Tarbiyyat Nau Muba’i’in</vt:lpstr>
      <vt:lpstr>Tarbiyyat</vt:lpstr>
      <vt:lpstr>PowerPoint Presentation</vt:lpstr>
      <vt:lpstr>PowerPoint Presentation</vt:lpstr>
      <vt:lpstr>Tabligh Sun (Islam) will rise from the West</vt:lpstr>
      <vt:lpstr>Collaboration &amp; Integration</vt:lpstr>
      <vt:lpstr>Practical Steps and Goals</vt:lpstr>
      <vt:lpstr>Practical Steps and Goals</vt:lpstr>
      <vt:lpstr>Daeen Training - Syllabus</vt:lpstr>
      <vt:lpstr>Talim Test – Shura Proposal</vt:lpstr>
      <vt:lpstr>Talim Test – Our Plan</vt:lpstr>
      <vt:lpstr>Talim Test – Our Goals</vt:lpstr>
      <vt:lpstr>Finance - Main Goal</vt:lpstr>
      <vt:lpstr>Improve Budgeting Process</vt:lpstr>
      <vt:lpstr> Reminders </vt:lpstr>
      <vt:lpstr>PowerPoint Presentation</vt:lpstr>
      <vt:lpstr>PowerPoint Presentation</vt:lpstr>
      <vt:lpstr>Ithaar department Majlis ansarullah usa  </vt:lpstr>
      <vt:lpstr>What is Ithar?</vt:lpstr>
      <vt:lpstr>Holy Quran says: </vt:lpstr>
      <vt:lpstr>Hadith </vt:lpstr>
      <vt:lpstr>Promised messiah (as) said: </vt:lpstr>
      <vt:lpstr>Promised messiah (as) wrote: </vt:lpstr>
      <vt:lpstr>Khalifatul messieh ii ra said:</vt:lpstr>
      <vt:lpstr>Khalifatul messieh V atba says: </vt:lpstr>
      <vt:lpstr>Responsibilities of qa’id ithar</vt:lpstr>
      <vt:lpstr>2017 Goals </vt:lpstr>
      <vt:lpstr>Evaluation points</vt:lpstr>
      <vt:lpstr>We all can do a little more</vt:lpstr>
      <vt:lpstr>Our Promise</vt:lpstr>
    </vt:vector>
  </TitlesOfParts>
  <Company>Presentation Magazine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5</dc:title>
  <dc:creator>Presentation Magazine</dc:creator>
  <cp:lastModifiedBy>Tahir, Maqbool Ahmad</cp:lastModifiedBy>
  <cp:revision>124</cp:revision>
  <dcterms:created xsi:type="dcterms:W3CDTF">2005-01-24T13:51:05Z</dcterms:created>
  <dcterms:modified xsi:type="dcterms:W3CDTF">2017-01-17T16:22:45Z</dcterms:modified>
</cp:coreProperties>
</file>